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9" r:id="rId5"/>
    <p:sldId id="262" r:id="rId6"/>
    <p:sldId id="263" r:id="rId7"/>
    <p:sldId id="261" r:id="rId8"/>
    <p:sldId id="267" r:id="rId9"/>
    <p:sldId id="265"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4694"/>
  </p:normalViewPr>
  <p:slideViewPr>
    <p:cSldViewPr snapToGrid="0" snapToObjects="1">
      <p:cViewPr varScale="1">
        <p:scale>
          <a:sx n="68" d="100"/>
          <a:sy n="68" d="100"/>
        </p:scale>
        <p:origin x="84" y="8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10/16/2019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ucn.org/content/new-assessment-highlights-climate-change-most-serious-threat-polar-bear-survival-iucn-red" TargetMode="External"/><Relationship Id="rId2" Type="http://schemas.openxmlformats.org/officeDocument/2006/relationships/hyperlink" Target="http://journals.plos.org/plosone/article?id=10.1371/journal.pone.0113746" TargetMode="Externa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hyperlink" Target="https://www.youtube.com/watch?v=TAN4RCOaqe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VbiRNT_gWU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0DC895F7-4E59-40FB-87DD-ACE47F94C1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DEAC7B-985B-9347-B7CA-D363CA847B5D}"/>
              </a:ext>
            </a:extLst>
          </p:cNvPr>
          <p:cNvPicPr>
            <a:picLocks noChangeAspect="1"/>
          </p:cNvPicPr>
          <p:nvPr/>
        </p:nvPicPr>
        <p:blipFill rotWithShape="1">
          <a:blip r:embed="rId2">
            <a:alphaModFix amt="35000"/>
          </a:blip>
          <a:srcRect t="15413"/>
          <a:stretch/>
        </p:blipFill>
        <p:spPr>
          <a:xfrm>
            <a:off x="20" y="10"/>
            <a:ext cx="12191980" cy="6857990"/>
          </a:xfrm>
          <a:prstGeom prst="rect">
            <a:avLst/>
          </a:prstGeom>
        </p:spPr>
      </p:pic>
      <p:pic>
        <p:nvPicPr>
          <p:cNvPr id="101" name="Picture 100">
            <a:extLst>
              <a:ext uri="{FF2B5EF4-FFF2-40B4-BE49-F238E27FC236}">
                <a16:creationId xmlns:a16="http://schemas.microsoft.com/office/drawing/2014/main" id="{1A4C720E-710D-44F8-A8D7-2BAA61E1814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51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2779F9ED-649F-8447-800C-816DF5951BB0}"/>
              </a:ext>
            </a:extLst>
          </p:cNvPr>
          <p:cNvSpPr>
            <a:spLocks noGrp="1"/>
          </p:cNvSpPr>
          <p:nvPr>
            <p:ph type="ctrTitle"/>
          </p:nvPr>
        </p:nvSpPr>
        <p:spPr>
          <a:xfrm>
            <a:off x="4419599" y="0"/>
            <a:ext cx="7197726" cy="2421464"/>
          </a:xfrm>
        </p:spPr>
        <p:txBody>
          <a:bodyPr>
            <a:normAutofit/>
          </a:bodyPr>
          <a:lstStyle/>
          <a:p>
            <a:r>
              <a:rPr lang="en-US" altLang="zh-TW" dirty="0"/>
              <a:t>Environmental</a:t>
            </a:r>
            <a:r>
              <a:rPr lang="zh-TW" altLang="en-US" dirty="0"/>
              <a:t> </a:t>
            </a:r>
            <a:r>
              <a:rPr lang="en-US" altLang="zh-TW" dirty="0"/>
              <a:t>crisis</a:t>
            </a:r>
            <a:r>
              <a:rPr lang="zh-TW" altLang="en-US" dirty="0"/>
              <a:t> </a:t>
            </a:r>
            <a:endParaRPr lang="en-US" dirty="0"/>
          </a:p>
        </p:txBody>
      </p:sp>
      <p:sp>
        <p:nvSpPr>
          <p:cNvPr id="3" name="Subtitle 2">
            <a:extLst>
              <a:ext uri="{FF2B5EF4-FFF2-40B4-BE49-F238E27FC236}">
                <a16:creationId xmlns:a16="http://schemas.microsoft.com/office/drawing/2014/main" id="{52FDD78C-0464-C74C-8778-0B502BE2A602}"/>
              </a:ext>
            </a:extLst>
          </p:cNvPr>
          <p:cNvSpPr>
            <a:spLocks noGrp="1"/>
          </p:cNvSpPr>
          <p:nvPr>
            <p:ph type="subTitle" idx="1"/>
          </p:nvPr>
        </p:nvSpPr>
        <p:spPr>
          <a:xfrm>
            <a:off x="3076573" y="2962523"/>
            <a:ext cx="8540751" cy="3752602"/>
          </a:xfrm>
        </p:spPr>
        <p:txBody>
          <a:bodyPr>
            <a:normAutofit/>
          </a:bodyPr>
          <a:lstStyle/>
          <a:p>
            <a:pPr>
              <a:lnSpc>
                <a:spcPct val="90000"/>
              </a:lnSpc>
            </a:pPr>
            <a:r>
              <a:rPr lang="en-US" altLang="zh-TW" sz="3600" dirty="0"/>
              <a:t>Morning</a:t>
            </a:r>
            <a:r>
              <a:rPr lang="zh-TW" altLang="en-US" sz="3600" dirty="0"/>
              <a:t> </a:t>
            </a:r>
            <a:r>
              <a:rPr lang="en-US" altLang="zh-TW" sz="3600" dirty="0"/>
              <a:t>sharing</a:t>
            </a:r>
            <a:r>
              <a:rPr lang="zh-TW" altLang="en-US" sz="3600" dirty="0"/>
              <a:t> </a:t>
            </a:r>
            <a:r>
              <a:rPr lang="en-US" altLang="zh-TW" sz="3600" dirty="0"/>
              <a:t>s.6</a:t>
            </a:r>
            <a:r>
              <a:rPr lang="zh-TW" altLang="en-US" sz="3600" dirty="0"/>
              <a:t> </a:t>
            </a:r>
            <a:r>
              <a:rPr lang="en-US" altLang="zh-TW" sz="3600" dirty="0"/>
              <a:t>English</a:t>
            </a:r>
            <a:r>
              <a:rPr lang="zh-TW" altLang="en-US" sz="3600" dirty="0"/>
              <a:t> </a:t>
            </a:r>
            <a:r>
              <a:rPr lang="en-US" altLang="zh-TW" sz="3600" dirty="0"/>
              <a:t>group</a:t>
            </a:r>
            <a:r>
              <a:rPr lang="zh-TW" altLang="en-US" sz="3600" dirty="0"/>
              <a:t> </a:t>
            </a:r>
            <a:r>
              <a:rPr lang="en-US" altLang="zh-TW" sz="3600" dirty="0"/>
              <a:t>B</a:t>
            </a:r>
          </a:p>
          <a:p>
            <a:pPr>
              <a:lnSpc>
                <a:spcPct val="90000"/>
              </a:lnSpc>
            </a:pPr>
            <a:r>
              <a:rPr lang="en-US" altLang="zh-TW" sz="3600" dirty="0"/>
              <a:t>6e</a:t>
            </a:r>
            <a:r>
              <a:rPr lang="zh-TW" altLang="en-US" sz="3600" dirty="0"/>
              <a:t> </a:t>
            </a:r>
            <a:r>
              <a:rPr lang="en-US" altLang="zh-TW" sz="3600" dirty="0"/>
              <a:t>benny</a:t>
            </a:r>
            <a:r>
              <a:rPr lang="zh-TW" altLang="en-US" sz="3600" dirty="0"/>
              <a:t> </a:t>
            </a:r>
            <a:r>
              <a:rPr lang="en-US" altLang="zh-TW" sz="3600" dirty="0"/>
              <a:t>choy</a:t>
            </a:r>
          </a:p>
          <a:p>
            <a:pPr>
              <a:lnSpc>
                <a:spcPct val="90000"/>
              </a:lnSpc>
            </a:pPr>
            <a:r>
              <a:rPr lang="en-US" altLang="zh-TW" sz="3600" dirty="0"/>
              <a:t>6e</a:t>
            </a:r>
            <a:r>
              <a:rPr lang="zh-TW" altLang="en-US" sz="3600" dirty="0"/>
              <a:t> </a:t>
            </a:r>
            <a:r>
              <a:rPr lang="en-US" altLang="zh-TW" sz="3600" dirty="0" err="1"/>
              <a:t>amreen</a:t>
            </a:r>
            <a:r>
              <a:rPr lang="zh-TW" altLang="en-US" sz="3600" dirty="0"/>
              <a:t> </a:t>
            </a:r>
            <a:r>
              <a:rPr lang="en-US" altLang="zh-TW" sz="3600" dirty="0" err="1"/>
              <a:t>kiran</a:t>
            </a:r>
            <a:endParaRPr lang="en-US" altLang="zh-TW" sz="3600" dirty="0"/>
          </a:p>
          <a:p>
            <a:pPr>
              <a:lnSpc>
                <a:spcPct val="90000"/>
              </a:lnSpc>
            </a:pPr>
            <a:r>
              <a:rPr lang="en-US" altLang="zh-TW" sz="3600" dirty="0"/>
              <a:t>6a</a:t>
            </a:r>
            <a:r>
              <a:rPr lang="zh-TW" altLang="en-US" sz="3600" dirty="0"/>
              <a:t> </a:t>
            </a:r>
            <a:r>
              <a:rPr lang="en-US" altLang="zh-TW" sz="3600" dirty="0"/>
              <a:t>tinny</a:t>
            </a:r>
            <a:r>
              <a:rPr lang="zh-TW" altLang="en-US" sz="3600" dirty="0"/>
              <a:t> </a:t>
            </a:r>
            <a:r>
              <a:rPr lang="en-US" altLang="zh-TW" sz="3600" dirty="0" err="1"/>
              <a:t>chan</a:t>
            </a:r>
            <a:endParaRPr lang="en-US" altLang="zh-TW" sz="3600" dirty="0"/>
          </a:p>
          <a:p>
            <a:pPr>
              <a:lnSpc>
                <a:spcPct val="90000"/>
              </a:lnSpc>
            </a:pPr>
            <a:r>
              <a:rPr lang="en-US" altLang="zh-TW" sz="3600" dirty="0"/>
              <a:t>6d</a:t>
            </a:r>
            <a:r>
              <a:rPr lang="zh-TW" altLang="en-US" sz="3600" dirty="0"/>
              <a:t> </a:t>
            </a:r>
            <a:r>
              <a:rPr lang="en-US" altLang="zh-TW" sz="3600" dirty="0"/>
              <a:t>peter</a:t>
            </a:r>
            <a:r>
              <a:rPr lang="zh-TW" altLang="en-US" sz="3600" dirty="0"/>
              <a:t> </a:t>
            </a:r>
            <a:r>
              <a:rPr lang="en-US" altLang="zh-TW" sz="3600" dirty="0"/>
              <a:t>lo</a:t>
            </a:r>
          </a:p>
          <a:p>
            <a:pPr>
              <a:lnSpc>
                <a:spcPct val="90000"/>
              </a:lnSpc>
            </a:pPr>
            <a:endParaRPr lang="en-US" sz="900" dirty="0"/>
          </a:p>
          <a:p>
            <a:pPr>
              <a:lnSpc>
                <a:spcPct val="90000"/>
              </a:lnSpc>
            </a:pPr>
            <a:endParaRPr lang="en-US" sz="900" dirty="0"/>
          </a:p>
        </p:txBody>
      </p:sp>
    </p:spTree>
    <p:extLst>
      <p:ext uri="{BB962C8B-B14F-4D97-AF65-F5344CB8AC3E}">
        <p14:creationId xmlns:p14="http://schemas.microsoft.com/office/powerpoint/2010/main" val="126129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9B440-95A9-5A45-B05E-ECFBBC6E7C4C}"/>
              </a:ext>
            </a:extLst>
          </p:cNvPr>
          <p:cNvPicPr>
            <a:picLocks noChangeAspect="1"/>
          </p:cNvPicPr>
          <p:nvPr/>
        </p:nvPicPr>
        <p:blipFill rotWithShape="1">
          <a:blip r:embed="rId2">
            <a:alphaModFix amt="35000"/>
          </a:blip>
          <a:srcRect t="15413"/>
          <a:stretch/>
        </p:blipFill>
        <p:spPr>
          <a:xfrm>
            <a:off x="0" y="10"/>
            <a:ext cx="12191980" cy="6857990"/>
          </a:xfrm>
          <a:prstGeom prst="rect">
            <a:avLst/>
          </a:prstGeom>
        </p:spPr>
      </p:pic>
      <p:sp>
        <p:nvSpPr>
          <p:cNvPr id="2" name="Title 1">
            <a:extLst>
              <a:ext uri="{FF2B5EF4-FFF2-40B4-BE49-F238E27FC236}">
                <a16:creationId xmlns:a16="http://schemas.microsoft.com/office/drawing/2014/main" id="{B54A74E8-C7FF-6142-801F-A319EC74330A}"/>
              </a:ext>
            </a:extLst>
          </p:cNvPr>
          <p:cNvSpPr>
            <a:spLocks noGrp="1"/>
          </p:cNvSpPr>
          <p:nvPr>
            <p:ph type="title"/>
          </p:nvPr>
        </p:nvSpPr>
        <p:spPr>
          <a:xfrm>
            <a:off x="1182512" y="383822"/>
            <a:ext cx="10131425" cy="6248400"/>
          </a:xfrm>
        </p:spPr>
        <p:txBody>
          <a:bodyPr>
            <a:normAutofit/>
          </a:bodyPr>
          <a:lstStyle/>
          <a:p>
            <a:pPr algn="ctr"/>
            <a:r>
              <a:rPr lang="en-US" altLang="zh-TW" sz="4400" b="1" dirty="0">
                <a:latin typeface="Cooper Black" panose="0208090404030B020404" pitchFamily="18" charset="77"/>
              </a:rPr>
              <a:t>Thank</a:t>
            </a:r>
            <a:r>
              <a:rPr lang="zh-TW" altLang="en-US" sz="4400" b="1" dirty="0">
                <a:latin typeface="Cooper Black" panose="0208090404030B020404" pitchFamily="18" charset="77"/>
              </a:rPr>
              <a:t> </a:t>
            </a:r>
            <a:r>
              <a:rPr lang="en-US" altLang="zh-TW" sz="4400" b="1" dirty="0">
                <a:latin typeface="Cooper Black" panose="0208090404030B020404" pitchFamily="18" charset="77"/>
              </a:rPr>
              <a:t>you</a:t>
            </a:r>
            <a:r>
              <a:rPr lang="zh-TW" altLang="en-US" sz="4400" b="1" dirty="0">
                <a:latin typeface="Cooper Black" panose="0208090404030B020404" pitchFamily="18" charset="77"/>
              </a:rPr>
              <a:t> </a:t>
            </a:r>
            <a:r>
              <a:rPr lang="en-US" altLang="zh-TW" sz="4400" b="1" dirty="0">
                <a:latin typeface="Cooper Black" panose="0208090404030B020404" pitchFamily="18" charset="77"/>
              </a:rPr>
              <a:t>for</a:t>
            </a:r>
            <a:r>
              <a:rPr lang="zh-TW" altLang="en-US" sz="4400" b="1" dirty="0">
                <a:latin typeface="Cooper Black" panose="0208090404030B020404" pitchFamily="18" charset="77"/>
              </a:rPr>
              <a:t> </a:t>
            </a:r>
            <a:r>
              <a:rPr lang="en-US" altLang="zh-TW" sz="4400" b="1" dirty="0">
                <a:latin typeface="Cooper Black" panose="0208090404030B020404" pitchFamily="18" charset="77"/>
              </a:rPr>
              <a:t>listening.</a:t>
            </a:r>
            <a:r>
              <a:rPr lang="zh-TW" altLang="en-US" sz="4400" b="1" dirty="0">
                <a:latin typeface="Cooper Black" panose="0208090404030B020404" pitchFamily="18" charset="77"/>
              </a:rPr>
              <a:t> </a:t>
            </a:r>
            <a:r>
              <a:rPr lang="en-US" altLang="zh-TW" sz="4400" b="1" dirty="0">
                <a:latin typeface="Cooper Black" panose="0208090404030B020404" pitchFamily="18" charset="77"/>
              </a:rPr>
              <a:t>Let’s</a:t>
            </a:r>
            <a:r>
              <a:rPr lang="zh-TW" altLang="en-US" sz="4400" b="1" dirty="0">
                <a:latin typeface="Cooper Black" panose="0208090404030B020404" pitchFamily="18" charset="77"/>
              </a:rPr>
              <a:t> </a:t>
            </a:r>
            <a:r>
              <a:rPr lang="en-US" altLang="zh-TW" sz="4400" b="1" dirty="0">
                <a:latin typeface="Cooper Black" panose="0208090404030B020404" pitchFamily="18" charset="77"/>
              </a:rPr>
              <a:t>save</a:t>
            </a:r>
            <a:r>
              <a:rPr lang="zh-TW" altLang="en-US" sz="4400" b="1" dirty="0">
                <a:latin typeface="Cooper Black" panose="0208090404030B020404" pitchFamily="18" charset="77"/>
              </a:rPr>
              <a:t> </a:t>
            </a:r>
            <a:r>
              <a:rPr lang="en-US" altLang="zh-TW" sz="4400" b="1" dirty="0">
                <a:latin typeface="Cooper Black" panose="0208090404030B020404" pitchFamily="18" charset="77"/>
              </a:rPr>
              <a:t>our</a:t>
            </a:r>
            <a:r>
              <a:rPr lang="zh-TW" altLang="en-US" sz="4400" b="1" dirty="0">
                <a:latin typeface="Cooper Black" panose="0208090404030B020404" pitchFamily="18" charset="77"/>
              </a:rPr>
              <a:t> </a:t>
            </a:r>
            <a:r>
              <a:rPr lang="en-US" altLang="zh-TW" sz="4400" b="1" dirty="0">
                <a:latin typeface="Cooper Black" panose="0208090404030B020404" pitchFamily="18" charset="77"/>
              </a:rPr>
              <a:t>planet</a:t>
            </a:r>
            <a:r>
              <a:rPr lang="zh-TW" altLang="en-US" sz="4400" b="1" dirty="0">
                <a:latin typeface="Cooper Black" panose="0208090404030B020404" pitchFamily="18" charset="77"/>
              </a:rPr>
              <a:t> </a:t>
            </a:r>
            <a:r>
              <a:rPr lang="en-US" altLang="zh-TW" sz="4400" b="1" dirty="0">
                <a:latin typeface="Cooper Black" panose="0208090404030B020404" pitchFamily="18" charset="77"/>
              </a:rPr>
              <a:t>together!</a:t>
            </a:r>
            <a:endParaRPr lang="en-US" sz="4400" b="1" dirty="0">
              <a:latin typeface="Cooper Black" panose="0208090404030B020404" pitchFamily="18" charset="77"/>
            </a:endParaRPr>
          </a:p>
        </p:txBody>
      </p:sp>
    </p:spTree>
    <p:extLst>
      <p:ext uri="{BB962C8B-B14F-4D97-AF65-F5344CB8AC3E}">
        <p14:creationId xmlns:p14="http://schemas.microsoft.com/office/powerpoint/2010/main" val="81950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ECC518-053E-554D-BCE6-AC7A21111CA1}"/>
              </a:ext>
            </a:extLst>
          </p:cNvPr>
          <p:cNvSpPr>
            <a:spLocks noGrp="1"/>
          </p:cNvSpPr>
          <p:nvPr>
            <p:ph idx="1"/>
          </p:nvPr>
        </p:nvSpPr>
        <p:spPr>
          <a:xfrm>
            <a:off x="200025" y="628650"/>
            <a:ext cx="4843463" cy="5270705"/>
          </a:xfrm>
        </p:spPr>
        <p:txBody>
          <a:bodyPr>
            <a:normAutofit/>
          </a:bodyPr>
          <a:lstStyle/>
          <a:p>
            <a:r>
              <a:rPr lang="en-US" altLang="zh-TW" sz="3200" dirty="0"/>
              <a:t>The</a:t>
            </a:r>
            <a:r>
              <a:rPr lang="zh-TW" altLang="en-US" sz="3200" dirty="0"/>
              <a:t> </a:t>
            </a:r>
            <a:r>
              <a:rPr lang="en-US" altLang="zh-TW" sz="3200" dirty="0"/>
              <a:t>change</a:t>
            </a:r>
            <a:r>
              <a:rPr lang="zh-TW" altLang="en-US" sz="3200" dirty="0"/>
              <a:t> </a:t>
            </a:r>
            <a:r>
              <a:rPr lang="en-US" altLang="zh-TW" sz="3200" dirty="0"/>
              <a:t>of</a:t>
            </a:r>
            <a:r>
              <a:rPr lang="zh-TW" altLang="en-US" sz="3200" dirty="0"/>
              <a:t> </a:t>
            </a:r>
            <a:r>
              <a:rPr lang="en-US" altLang="zh-TW" sz="3200" dirty="0"/>
              <a:t>North</a:t>
            </a:r>
            <a:r>
              <a:rPr lang="zh-TW" altLang="en-US" sz="3200" dirty="0"/>
              <a:t> </a:t>
            </a:r>
            <a:r>
              <a:rPr lang="en-US" altLang="zh-TW" sz="3200" dirty="0"/>
              <a:t>Pole</a:t>
            </a:r>
            <a:r>
              <a:rPr lang="zh-TW" altLang="en-US" sz="3200" dirty="0"/>
              <a:t> </a:t>
            </a:r>
            <a:r>
              <a:rPr lang="en-US" altLang="zh-TW" sz="3200" dirty="0"/>
              <a:t>for</a:t>
            </a:r>
            <a:r>
              <a:rPr lang="zh-TW" altLang="en-US" sz="3200" dirty="0"/>
              <a:t> </a:t>
            </a:r>
            <a:r>
              <a:rPr lang="en-US" altLang="zh-TW" sz="3200" dirty="0"/>
              <a:t>the</a:t>
            </a:r>
            <a:r>
              <a:rPr lang="zh-TW" altLang="en-US" sz="3200" dirty="0"/>
              <a:t> </a:t>
            </a:r>
            <a:r>
              <a:rPr lang="en-US" altLang="zh-TW" sz="3200" dirty="0"/>
              <a:t>last</a:t>
            </a:r>
            <a:r>
              <a:rPr lang="zh-TW" altLang="en-US" sz="3200" dirty="0"/>
              <a:t> </a:t>
            </a:r>
            <a:r>
              <a:rPr lang="en-US" altLang="zh-TW" sz="3200" dirty="0"/>
              <a:t>decades.</a:t>
            </a:r>
          </a:p>
          <a:p>
            <a:r>
              <a:rPr lang="en-US" altLang="zh-TW" sz="3200" dirty="0"/>
              <a:t>The current</a:t>
            </a:r>
            <a:r>
              <a:rPr lang="zh-TW" altLang="en-US" sz="3200" dirty="0"/>
              <a:t> </a:t>
            </a:r>
            <a:r>
              <a:rPr lang="en-US" altLang="zh-TW" sz="3200" dirty="0"/>
              <a:t>total area of ​​the Arctic is 21 million square kilometers, of which 8 million square kilometers of land</a:t>
            </a:r>
          </a:p>
        </p:txBody>
      </p:sp>
      <p:pic>
        <p:nvPicPr>
          <p:cNvPr id="7" name="Picture 6">
            <a:extLst>
              <a:ext uri="{FF2B5EF4-FFF2-40B4-BE49-F238E27FC236}">
                <a16:creationId xmlns:a16="http://schemas.microsoft.com/office/drawing/2014/main" id="{56A4AB38-8997-794B-BE58-4FD5870A983C}"/>
              </a:ext>
            </a:extLst>
          </p:cNvPr>
          <p:cNvPicPr>
            <a:picLocks noChangeAspect="1"/>
          </p:cNvPicPr>
          <p:nvPr/>
        </p:nvPicPr>
        <p:blipFill>
          <a:blip r:embed="rId3"/>
          <a:stretch>
            <a:fillRect/>
          </a:stretch>
        </p:blipFill>
        <p:spPr>
          <a:xfrm>
            <a:off x="5289752" y="1404914"/>
            <a:ext cx="6095593" cy="388594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8563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9D2920-3DAA-9747-B635-F12B6AEA4FE3}"/>
              </a:ext>
            </a:extLst>
          </p:cNvPr>
          <p:cNvPicPr>
            <a:picLocks noChangeAspect="1"/>
          </p:cNvPicPr>
          <p:nvPr/>
        </p:nvPicPr>
        <p:blipFill>
          <a:blip r:embed="rId2"/>
          <a:stretch>
            <a:fillRect/>
          </a:stretch>
        </p:blipFill>
        <p:spPr>
          <a:xfrm>
            <a:off x="7620" y="4813994"/>
            <a:ext cx="3063761" cy="2044005"/>
          </a:xfrm>
          <a:prstGeom prst="rect">
            <a:avLst/>
          </a:prstGeom>
        </p:spPr>
      </p:pic>
      <p:sp>
        <p:nvSpPr>
          <p:cNvPr id="5" name="文字方塊 4"/>
          <p:cNvSpPr txBox="1"/>
          <p:nvPr/>
        </p:nvSpPr>
        <p:spPr>
          <a:xfrm>
            <a:off x="228600" y="794266"/>
            <a:ext cx="11963400" cy="1569660"/>
          </a:xfrm>
          <a:prstGeom prst="rect">
            <a:avLst/>
          </a:prstGeom>
          <a:noFill/>
        </p:spPr>
        <p:txBody>
          <a:bodyPr wrap="square" rtlCol="0">
            <a:spAutoFit/>
          </a:bodyPr>
          <a:lstStyle/>
          <a:p>
            <a:r>
              <a:rPr lang="en-US" altLang="zh-HK" sz="3200" dirty="0">
                <a:solidFill>
                  <a:schemeClr val="accent6">
                    <a:lumMod val="60000"/>
                    <a:lumOff val="40000"/>
                  </a:schemeClr>
                </a:solidFill>
              </a:rPr>
              <a:t>Basic Habitat</a:t>
            </a:r>
          </a:p>
          <a:p>
            <a:r>
              <a:rPr lang="en-US" altLang="zh-HK" sz="3200" dirty="0"/>
              <a:t>Polar bears live in countries that ring the Arctic Circle: Canada, Russia, the United States (in Alaska), Greenland and Norway.</a:t>
            </a:r>
            <a:endParaRPr lang="zh-TW" altLang="zh-HK" sz="3200" dirty="0"/>
          </a:p>
        </p:txBody>
      </p:sp>
      <p:sp>
        <p:nvSpPr>
          <p:cNvPr id="8" name="文字方塊 7"/>
          <p:cNvSpPr txBox="1"/>
          <p:nvPr/>
        </p:nvSpPr>
        <p:spPr>
          <a:xfrm>
            <a:off x="335280" y="2941320"/>
            <a:ext cx="11521440" cy="1846659"/>
          </a:xfrm>
          <a:prstGeom prst="rect">
            <a:avLst/>
          </a:prstGeom>
          <a:noFill/>
        </p:spPr>
        <p:txBody>
          <a:bodyPr wrap="square" rtlCol="0">
            <a:spAutoFit/>
          </a:bodyPr>
          <a:lstStyle/>
          <a:p>
            <a:r>
              <a:rPr lang="en-US" altLang="zh-HK" sz="3200" dirty="0">
                <a:solidFill>
                  <a:schemeClr val="accent6">
                    <a:lumMod val="60000"/>
                    <a:lumOff val="40000"/>
                  </a:schemeClr>
                </a:solidFill>
              </a:rPr>
              <a:t>Basic Food source</a:t>
            </a:r>
          </a:p>
          <a:p>
            <a:r>
              <a:rPr lang="en-US" altLang="zh-HK" sz="3200" dirty="0"/>
              <a:t>Polar bears eat harp and hooded seals and scavenge on carcasses of beluga whales, walruses, narwhals, and bowhead whales.</a:t>
            </a:r>
            <a:endParaRPr lang="zh-TW" altLang="zh-HK" sz="3200" dirty="0"/>
          </a:p>
          <a:p>
            <a:endParaRPr lang="zh-HK" altLang="en-US" dirty="0"/>
          </a:p>
        </p:txBody>
      </p:sp>
    </p:spTree>
    <p:extLst>
      <p:ext uri="{BB962C8B-B14F-4D97-AF65-F5344CB8AC3E}">
        <p14:creationId xmlns:p14="http://schemas.microsoft.com/office/powerpoint/2010/main" val="41959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4BAB0-8D77-724E-86F6-AE217BCB2786}"/>
              </a:ext>
            </a:extLst>
          </p:cNvPr>
          <p:cNvSpPr>
            <a:spLocks noGrp="1"/>
          </p:cNvSpPr>
          <p:nvPr>
            <p:ph idx="1"/>
          </p:nvPr>
        </p:nvSpPr>
        <p:spPr>
          <a:xfrm>
            <a:off x="167643" y="2328255"/>
            <a:ext cx="10131425" cy="3649133"/>
          </a:xfrm>
        </p:spPr>
        <p:txBody>
          <a:bodyPr>
            <a:normAutofit fontScale="85000" lnSpcReduction="10000"/>
          </a:bodyPr>
          <a:lstStyle/>
          <a:p>
            <a:r>
              <a:rPr lang="en-US" altLang="zh-TW" sz="3200" dirty="0"/>
              <a:t>Much</a:t>
            </a:r>
            <a:r>
              <a:rPr lang="zh-TW" altLang="en-US" sz="3200" dirty="0"/>
              <a:t> </a:t>
            </a:r>
            <a:r>
              <a:rPr lang="en-US" altLang="zh-HK" sz="3200" dirty="0"/>
              <a:t>of the region is</a:t>
            </a:r>
            <a:r>
              <a:rPr lang="en-US" altLang="zh-HK" sz="3200" dirty="0">
                <a:hlinkClick r:id="rId2">
                  <a:extLst>
                    <a:ext uri="{A12FA001-AC4F-418D-AE19-62706E023703}">
                      <ahyp:hlinkClr xmlns:ahyp="http://schemas.microsoft.com/office/drawing/2018/hyperlinkcolor" xmlns="" val="tx"/>
                    </a:ext>
                  </a:extLst>
                </a:hlinkClick>
              </a:rPr>
              <a:t> facing significant ice loss</a:t>
            </a:r>
            <a:r>
              <a:rPr lang="en-US" altLang="zh-HK" sz="3200" dirty="0"/>
              <a:t> in the coming decades - with potentially serious consequences for polar bears.</a:t>
            </a:r>
          </a:p>
          <a:p>
            <a:endParaRPr lang="en-US" altLang="zh-HK" sz="3200" dirty="0"/>
          </a:p>
          <a:p>
            <a:r>
              <a:rPr lang="en-US" altLang="zh-HK" sz="3200" dirty="0"/>
              <a:t>Global polar bear numbers are </a:t>
            </a:r>
            <a:r>
              <a:rPr lang="en-US" altLang="zh-HK" sz="3200" dirty="0">
                <a:hlinkClick r:id="rId3">
                  <a:extLst>
                    <a:ext uri="{A12FA001-AC4F-418D-AE19-62706E023703}">
                      <ahyp:hlinkClr xmlns:ahyp="http://schemas.microsoft.com/office/drawing/2018/hyperlinkcolor" xmlns="" val="tx"/>
                    </a:ext>
                  </a:extLst>
                </a:hlinkClick>
              </a:rPr>
              <a:t>projected to decline by 30% by 2050</a:t>
            </a:r>
            <a:r>
              <a:rPr lang="en-US" altLang="zh-HK" sz="3200" dirty="0"/>
              <a:t>.</a:t>
            </a:r>
          </a:p>
          <a:p>
            <a:endParaRPr lang="en-US" altLang="zh-TW" sz="3200" dirty="0"/>
          </a:p>
          <a:p>
            <a:r>
              <a:rPr lang="en-US" sz="3200" dirty="0">
                <a:hlinkClick r:id="rId4"/>
              </a:rPr>
              <a:t>https://www.youtube.com/watch?v=TAN4RCOaqeE</a:t>
            </a:r>
            <a:endParaRPr lang="en-US" sz="3200" dirty="0"/>
          </a:p>
          <a:p>
            <a:endParaRPr lang="en-US" altLang="zh-TW" sz="3200" dirty="0"/>
          </a:p>
        </p:txBody>
      </p:sp>
      <p:sp>
        <p:nvSpPr>
          <p:cNvPr id="5" name="標題 4"/>
          <p:cNvSpPr>
            <a:spLocks noGrp="1"/>
          </p:cNvSpPr>
          <p:nvPr>
            <p:ph type="title"/>
          </p:nvPr>
        </p:nvSpPr>
        <p:spPr>
          <a:xfrm>
            <a:off x="-137159" y="557107"/>
            <a:ext cx="10131425" cy="1456267"/>
          </a:xfrm>
        </p:spPr>
        <p:txBody>
          <a:bodyPr>
            <a:normAutofit/>
          </a:bodyPr>
          <a:lstStyle/>
          <a:p>
            <a:pPr algn="ctr"/>
            <a:r>
              <a:rPr lang="en-US" altLang="zh-HK" sz="3200" dirty="0"/>
              <a:t>The future of the polar bears</a:t>
            </a:r>
            <a:br>
              <a:rPr lang="en-US" altLang="zh-HK" sz="3200" dirty="0"/>
            </a:br>
            <a:endParaRPr lang="zh-HK" altLang="en-US" sz="3200" dirty="0"/>
          </a:p>
        </p:txBody>
      </p:sp>
      <p:pic>
        <p:nvPicPr>
          <p:cNvPr id="6" name="Picture 3">
            <a:extLst>
              <a:ext uri="{FF2B5EF4-FFF2-40B4-BE49-F238E27FC236}">
                <a16:creationId xmlns:a16="http://schemas.microsoft.com/office/drawing/2014/main" id="{F879EFEA-741B-964E-A5F2-460CE89D573E}"/>
              </a:ext>
            </a:extLst>
          </p:cNvPr>
          <p:cNvPicPr>
            <a:picLocks noChangeAspect="1"/>
          </p:cNvPicPr>
          <p:nvPr/>
        </p:nvPicPr>
        <p:blipFill rotWithShape="1">
          <a:blip r:embed="rId5"/>
          <a:srcRect t="14057" b="10943"/>
          <a:stretch/>
        </p:blipFill>
        <p:spPr>
          <a:xfrm>
            <a:off x="8183264" y="167640"/>
            <a:ext cx="3841093" cy="2160615"/>
          </a:xfrm>
          <a:prstGeom prst="rect">
            <a:avLst/>
          </a:prstGeom>
        </p:spPr>
      </p:pic>
    </p:spTree>
    <p:extLst>
      <p:ext uri="{BB962C8B-B14F-4D97-AF65-F5344CB8AC3E}">
        <p14:creationId xmlns:p14="http://schemas.microsoft.com/office/powerpoint/2010/main" val="273951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8FD1-C020-2E4A-8E88-6DC508BCECB0}"/>
              </a:ext>
            </a:extLst>
          </p:cNvPr>
          <p:cNvSpPr>
            <a:spLocks noGrp="1"/>
          </p:cNvSpPr>
          <p:nvPr>
            <p:ph type="title"/>
          </p:nvPr>
        </p:nvSpPr>
        <p:spPr>
          <a:xfrm>
            <a:off x="825909" y="808055"/>
            <a:ext cx="3979205" cy="1453363"/>
          </a:xfrm>
        </p:spPr>
        <p:txBody>
          <a:bodyPr>
            <a:normAutofit/>
          </a:bodyPr>
          <a:lstStyle/>
          <a:p>
            <a:pPr>
              <a:lnSpc>
                <a:spcPct val="90000"/>
              </a:lnSpc>
            </a:pPr>
            <a:r>
              <a:rPr lang="en-US" altLang="zh-TW" sz="3300"/>
              <a:t>The information of ice melt</a:t>
            </a:r>
            <a:br>
              <a:rPr lang="en-US" altLang="zh-TW" sz="3300"/>
            </a:br>
            <a:endParaRPr lang="en-US" sz="3300"/>
          </a:p>
        </p:txBody>
      </p:sp>
      <p:sp>
        <p:nvSpPr>
          <p:cNvPr id="3" name="Content Placeholder 2">
            <a:extLst>
              <a:ext uri="{FF2B5EF4-FFF2-40B4-BE49-F238E27FC236}">
                <a16:creationId xmlns:a16="http://schemas.microsoft.com/office/drawing/2014/main" id="{BCEAF6A2-AAD4-3843-A9F8-C1F67A10F996}"/>
              </a:ext>
            </a:extLst>
          </p:cNvPr>
          <p:cNvSpPr>
            <a:spLocks noGrp="1"/>
          </p:cNvSpPr>
          <p:nvPr>
            <p:ph idx="1"/>
          </p:nvPr>
        </p:nvSpPr>
        <p:spPr>
          <a:xfrm>
            <a:off x="496711" y="2086097"/>
            <a:ext cx="4338317" cy="4138288"/>
          </a:xfrm>
        </p:spPr>
        <p:txBody>
          <a:bodyPr>
            <a:normAutofit fontScale="85000" lnSpcReduction="10000"/>
          </a:bodyPr>
          <a:lstStyle/>
          <a:p>
            <a:pPr marL="0" indent="0">
              <a:buNone/>
            </a:pPr>
            <a:r>
              <a:rPr lang="en-US" sz="2800" dirty="0"/>
              <a:t>Since the early 1900s, many glaciers around the world have been rapidly melting. Human activities are at the root of this phenomenon. Specifically, since the industrial revolution, carbon dioxide and other greenhouse gas emissions have raised temperatures, even higher in the poles, and as a result, glaciers are rapidly melting, calving off into the sea and retreating on land.</a:t>
            </a:r>
          </a:p>
        </p:txBody>
      </p:sp>
      <p:pic>
        <p:nvPicPr>
          <p:cNvPr id="7" name="Picture 6">
            <a:extLst>
              <a:ext uri="{FF2B5EF4-FFF2-40B4-BE49-F238E27FC236}">
                <a16:creationId xmlns:a16="http://schemas.microsoft.com/office/drawing/2014/main" id="{E51E1A3A-F865-144E-B912-5D6B4072B467}"/>
              </a:ext>
            </a:extLst>
          </p:cNvPr>
          <p:cNvPicPr>
            <a:picLocks noChangeAspect="1"/>
          </p:cNvPicPr>
          <p:nvPr/>
        </p:nvPicPr>
        <p:blipFill>
          <a:blip r:embed="rId3"/>
          <a:stretch>
            <a:fillRect/>
          </a:stretch>
        </p:blipFill>
        <p:spPr>
          <a:xfrm>
            <a:off x="5289752" y="2086097"/>
            <a:ext cx="6095593" cy="305740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520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3AAA-0DEE-6948-A57E-E6656F29F162}"/>
              </a:ext>
            </a:extLst>
          </p:cNvPr>
          <p:cNvSpPr>
            <a:spLocks noGrp="1"/>
          </p:cNvSpPr>
          <p:nvPr>
            <p:ph type="title"/>
          </p:nvPr>
        </p:nvSpPr>
        <p:spPr>
          <a:xfrm>
            <a:off x="685801" y="609600"/>
            <a:ext cx="4681873" cy="1456267"/>
          </a:xfrm>
        </p:spPr>
        <p:txBody>
          <a:bodyPr>
            <a:normAutofit/>
          </a:bodyPr>
          <a:lstStyle/>
          <a:p>
            <a:r>
              <a:rPr lang="en-US" altLang="zh-TW" sz="3600" dirty="0"/>
              <a:t>Cause</a:t>
            </a:r>
            <a:r>
              <a:rPr lang="zh-TW" altLang="en-US" sz="3600" dirty="0"/>
              <a:t> </a:t>
            </a:r>
            <a:r>
              <a:rPr lang="en-US" altLang="zh-TW" sz="3600" dirty="0"/>
              <a:t>of</a:t>
            </a:r>
            <a:r>
              <a:rPr lang="zh-TW" altLang="en-US" sz="3600" dirty="0"/>
              <a:t> </a:t>
            </a:r>
            <a:r>
              <a:rPr lang="en-US" altLang="zh-TW" sz="3600" dirty="0"/>
              <a:t>Ice</a:t>
            </a:r>
            <a:r>
              <a:rPr lang="zh-TW" altLang="en-US" sz="3600" dirty="0"/>
              <a:t> </a:t>
            </a:r>
            <a:r>
              <a:rPr lang="en-US" altLang="zh-TW" sz="3600" dirty="0"/>
              <a:t>melt:</a:t>
            </a:r>
            <a:r>
              <a:rPr lang="zh-TW" altLang="en-US" sz="3600" dirty="0"/>
              <a:t> </a:t>
            </a:r>
            <a:r>
              <a:rPr lang="en-US" altLang="zh-TW" sz="3600" dirty="0"/>
              <a:t>global</a:t>
            </a:r>
            <a:r>
              <a:rPr lang="zh-TW" altLang="en-US" sz="3600" dirty="0"/>
              <a:t> </a:t>
            </a:r>
            <a:r>
              <a:rPr lang="en-US" altLang="zh-TW" sz="3600" dirty="0"/>
              <a:t>warming</a:t>
            </a:r>
            <a:endParaRPr lang="en-US" sz="3600" dirty="0"/>
          </a:p>
        </p:txBody>
      </p:sp>
      <p:grpSp>
        <p:nvGrpSpPr>
          <p:cNvPr id="261" name="Group 260">
            <a:extLst>
              <a:ext uri="{FF2B5EF4-FFF2-40B4-BE49-F238E27FC236}">
                <a16:creationId xmlns:a16="http://schemas.microsoft.com/office/drawing/2014/main" id="{71916EB9-2993-4A28-BD3C-F509E4A1834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5310">
            <a:off x="5543259" y="331783"/>
            <a:ext cx="1972986" cy="1714626"/>
            <a:chOff x="5281603" y="104899"/>
            <a:chExt cx="6910397" cy="6005491"/>
          </a:xfrm>
        </p:grpSpPr>
        <p:sp>
          <p:nvSpPr>
            <p:cNvPr id="262" name="Freeform 267">
              <a:extLst>
                <a:ext uri="{FF2B5EF4-FFF2-40B4-BE49-F238E27FC236}">
                  <a16:creationId xmlns:a16="http://schemas.microsoft.com/office/drawing/2014/main" id="{68C9F252-C33E-4D9D-89A9-29C71202CE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262">
              <a:extLst>
                <a:ext uri="{FF2B5EF4-FFF2-40B4-BE49-F238E27FC236}">
                  <a16:creationId xmlns:a16="http://schemas.microsoft.com/office/drawing/2014/main" id="{820E27CE-CCF2-4A56-8EE6-56D7776D377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64" name="Straight Connector 263">
                <a:extLst>
                  <a:ext uri="{FF2B5EF4-FFF2-40B4-BE49-F238E27FC236}">
                    <a16:creationId xmlns:a16="http://schemas.microsoft.com/office/drawing/2014/main" id="{280382FE-22DF-4A28-9E18-18DF0B98DD7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1E1CA71-1F75-4CC2-A04C-F5469D3E7D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7E93F71-2CD6-4E95-929F-A37A04E90D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11D4D4AB-D40F-4366-87D4-14140A8DC0A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34C2C7D6-CCA9-455E-A2B4-950CF60E6D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8F49D09-5255-4576-AA26-3047912100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5ABBE43B-5C15-4092-8397-F2EE0D6EE6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7BE7213-1F74-43F3-B30E-3A3BBBB374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37C6D0F-4E5D-43F3-9271-C9BEB47ECD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707BC88-122E-4904-AA15-DC64CB47351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132BDCA-81AF-4984-9FED-3B7F0A6E7B7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8258699-45E9-4DF2-98B9-413E4AF7EAE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E35C4B6-6EA7-46D1-A77C-0A43EB7060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858FB89-435A-421D-8569-40E836F9B7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B038B114-A273-47EA-B808-D40DF6A87B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0C3AFFB-4ABE-4CDD-9D15-D3A1E034A7E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2D2AC70-77E2-4E47-8819-AE98F45F20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3B98B88-092B-40F1-83AF-EF05FE90C6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44E156B4-07C7-4693-BE8A-6474C8382BC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55062320-E086-4A55-AC85-B47125E460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3D4C6582-EB0A-4797-B783-9FDB444780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E43BCB88-1F09-40B4-877B-7F1DB19D26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1CEDE52-1DBA-46CB-B162-483FA12366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4EAC206-5CBE-4294-BCB3-B6BB8365FD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F68EC73D-68E6-4D01-994D-D79A158F792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83BF9F4-A2DC-4BB4-AB2C-5D5A8C63087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7CDFD330-651C-4E2D-B43C-6730559967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B02860E-DE31-4D1D-9814-84634B06176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BF2B2203-67C0-421E-B730-5442C7FC52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C81C27A-0E22-4AE4-9DC6-BA282A8DCF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96C7698-2E0B-4EB3-BD5B-4466A8FB5C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2B9E4CCE-BD05-4EB3-89A6-5D657EDF7C4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68E1002-3777-49D4-8287-79A6EA10550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EC9682F-6679-4064-93F6-629EADCDA0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C305438-8571-46ED-AD5E-7C7EC2EAF2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AF15B4E-ED23-4114-8624-AA4E39E541A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842EABB4-278D-4444-88C0-4A46BB353B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646E931-2EB7-4ACA-B157-D0A94A6CC84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47DEB787-3410-495B-9CE9-34B2C45B45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14554FCB-2FCB-4262-90EC-26A76CE777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B532B4D5-1FD8-4D61-9006-4FB87DBEA2A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EC0A07D9-D524-4DAD-9C9B-D017A34786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826263BD-284E-4554-A24C-B670279433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41829ED-6190-46C7-9DF5-D6428A87ED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3AF3AA5-A1DA-43EF-94BC-6201541B88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FDD8BF8E-408E-4CBD-8A16-F6C48B5F952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C2F5A71F-B7DE-4473-9726-3DDE4B1D9A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E6C478E-120B-4F22-807F-FE8D78AE10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77BC7E5-76F8-4173-90C6-748A0B10FC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DB73477-1282-48F5-AF98-FBAED0A73CD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87481F57-CDDC-4607-8526-EDFC8B249E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1B9223D-EFC9-4152-850B-08E154E9112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8269E02D-6469-428E-BF24-6CDC65C42CE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8E21E2EE-3BB1-4047-ACA2-A3C5C65D28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ED163CA9-710E-4EED-A788-2101F338F04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D0BBC0A-86F2-4F24-9FD6-24DA772F48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AD70A49C-EF11-4EF2-BFAE-B80EA5B3A4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A06BF5D9-1663-4A67-BB15-1C58CFA77CB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9CAFEF6B-14D7-4260-9860-8BB499A493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3167A90B-062B-42FF-A167-6F09D77458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74F8228-3BB9-4418-81B6-36478D2E3C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C98F3879-57E1-4FD3-9664-ACC502D9FD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2E24A83-1E83-4A8F-A3BB-4D9B2601C2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3A76F6C4-6952-438D-9E6E-98BC6CE5892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A05BEC62-1C92-4593-962B-C54BD944E4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C8615AD1-5421-416F-A4D4-6956C3B2AC5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FC466A0F-A8C2-43CF-8701-FE4C8F2BF8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0A668953-3447-4870-8105-2CCE9B06A8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8F4264AA-B924-4ADE-BB7A-2DE6AD27447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43ABEF4-4632-442E-B63C-7366546EE9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8560FE6-736C-4255-B7E8-FF0D1ECE427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60865E5-6FC1-453A-B022-58D5D20FD7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F54DFF81-B50B-408D-AC3A-0D8358A48D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F3AB2AE8-5E1B-427C-9752-710CF62677D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77DCA7C7-6525-409C-BB4A-781E2EAD2D6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4C4B6460-EC37-455C-A7F0-1FFB954771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7835FD8D-189B-4DBF-9331-5B63456DBED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7205E40C-D7A1-4A5A-B706-74E8B829D9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5E3F1150-6E94-C148-B6B2-6E6714B82417}"/>
              </a:ext>
            </a:extLst>
          </p:cNvPr>
          <p:cNvSpPr>
            <a:spLocks noGrp="1"/>
          </p:cNvSpPr>
          <p:nvPr>
            <p:ph idx="1"/>
          </p:nvPr>
        </p:nvSpPr>
        <p:spPr>
          <a:xfrm>
            <a:off x="685801" y="2142067"/>
            <a:ext cx="4681873" cy="3649133"/>
          </a:xfrm>
        </p:spPr>
        <p:txBody>
          <a:bodyPr>
            <a:normAutofit/>
          </a:bodyPr>
          <a:lstStyle/>
          <a:p>
            <a:r>
              <a:rPr lang="en-US" sz="3200" dirty="0"/>
              <a:t>oil and gas </a:t>
            </a:r>
            <a:r>
              <a:rPr lang="en-US" altLang="zh-HK" sz="3200" dirty="0"/>
              <a:t>dril</a:t>
            </a:r>
            <a:r>
              <a:rPr lang="en-US" altLang="zh-TW" sz="3200" dirty="0"/>
              <a:t>l</a:t>
            </a:r>
            <a:r>
              <a:rPr lang="en-US" altLang="zh-HK" sz="3200" dirty="0"/>
              <a:t>ing</a:t>
            </a:r>
            <a:endParaRPr lang="en-US" sz="3200" dirty="0"/>
          </a:p>
          <a:p>
            <a:r>
              <a:rPr lang="en-US" sz="3200" dirty="0"/>
              <a:t>burning of fossil fuels</a:t>
            </a:r>
          </a:p>
          <a:p>
            <a:r>
              <a:rPr lang="en-US" sz="3200" dirty="0"/>
              <a:t>Deforestation</a:t>
            </a:r>
          </a:p>
          <a:p>
            <a:r>
              <a:rPr lang="en-US" altLang="zh-TW" sz="3200" dirty="0"/>
              <a:t>Excessive</a:t>
            </a:r>
            <a:r>
              <a:rPr lang="zh-TW" altLang="en-US" sz="3200" dirty="0"/>
              <a:t> </a:t>
            </a:r>
            <a:r>
              <a:rPr lang="en-US" altLang="zh-TW" sz="3200" dirty="0"/>
              <a:t>use</a:t>
            </a:r>
            <a:r>
              <a:rPr lang="zh-TW" altLang="en-US" sz="3200" dirty="0"/>
              <a:t> </a:t>
            </a:r>
            <a:r>
              <a:rPr lang="en-US" altLang="zh-TW" sz="3200" dirty="0"/>
              <a:t>of</a:t>
            </a:r>
            <a:r>
              <a:rPr lang="zh-TW" altLang="en-US" sz="3200" dirty="0"/>
              <a:t> </a:t>
            </a:r>
            <a:r>
              <a:rPr lang="en-US" altLang="zh-TW" sz="3200" dirty="0"/>
              <a:t>vehicles</a:t>
            </a:r>
          </a:p>
          <a:p>
            <a:endParaRPr lang="en-US" sz="1800" dirty="0"/>
          </a:p>
          <a:p>
            <a:endParaRPr lang="en-US" sz="1800" dirty="0"/>
          </a:p>
        </p:txBody>
      </p:sp>
      <p:grpSp>
        <p:nvGrpSpPr>
          <p:cNvPr id="343" name="Group 342">
            <a:extLst>
              <a:ext uri="{FF2B5EF4-FFF2-40B4-BE49-F238E27FC236}">
                <a16:creationId xmlns:a16="http://schemas.microsoft.com/office/drawing/2014/main" id="{B2347F19-25D3-4479-BD08-0070E8D6C9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344" name="Freeform 98">
              <a:extLst>
                <a:ext uri="{FF2B5EF4-FFF2-40B4-BE49-F238E27FC236}">
                  <a16:creationId xmlns:a16="http://schemas.microsoft.com/office/drawing/2014/main" id="{2FEDD424-ECF8-4BE4-B455-5660ACF310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53395919-480A-4AED-8762-FE010FCE055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346" name="Straight Connector 345">
                <a:extLst>
                  <a:ext uri="{FF2B5EF4-FFF2-40B4-BE49-F238E27FC236}">
                    <a16:creationId xmlns:a16="http://schemas.microsoft.com/office/drawing/2014/main" id="{D42A908A-0313-4789-BED7-5F0DC48CF0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329C319-928A-41DF-AAD8-192F6831189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31BC2E3B-06A6-4B53-88C6-60F9508B23B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2A5E27D-29D6-4F3C-9B42-C4CD79A496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5E918645-ADBD-4FBE-9125-FC963DA300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189719D-E41B-4537-ACBB-2B15156B1B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D8A39D42-7904-45EA-94A1-452BEDCC91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5F86641C-01DF-4424-A4E0-8AC46C1CC3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3E0DB12C-C1EB-431A-8F69-16AF768A821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BAA9FDEC-D683-44B7-B850-3D8D70CD8F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D2CDDD1D-A217-4662-8C60-CA94B58A69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40982A69-39A2-4CB7-A7B7-537CCA5BBA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6DA7B0D-D68A-42B3-8493-B3591625D2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1E8396E6-0D76-4AB0-AB88-5642627A69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8C59E9E-60C9-4777-8A93-1A9A4D952D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5165D84-A940-426B-9F2B-3CA05E3F80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CDEAF07B-DC40-47D6-94F0-F4A246AEF6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78816FCA-973E-41CF-B4C3-F56E475001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188FC69A-2CB5-4793-834F-4FCD6C7AEE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1DC8F704-75B4-416D-B151-B1BEC7F3DA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12447E86-5613-4D02-ACFA-18AEF6916EE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F924CF0F-E419-4E9B-A600-32E3137194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11E6A985-1D5E-4E21-97CA-D86D42E800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10784A5-CCBE-4DF3-9CE7-2AE9C6C07C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2EEF7A8A-F430-4687-9455-19709325A3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B73690C5-E93C-4AB0-AC84-2669E31A9BC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02C8787F-E35E-48D8-8203-53F97CFBE3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31F8989E-ECDD-4121-8AED-AEE38D9A13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F13143EE-5D37-4047-ABA0-9E499618B0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10E3E1E1-16F1-4294-A545-458F31A9144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648A3E59-EEB5-4F9D-8CE9-762433A2C04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ECF2D288-19B2-409E-832F-5F6E1FFFBB2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EBDFADF-FB69-498E-BD93-730DD27A37B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B19D7E0-00BA-4B15-8FD1-7A93BCD8E3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AF650A0E-4EE1-4E70-8473-20B55E3FCD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D5BA3A2A-30DF-48F1-A2FD-4723ACFBA8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24A03DE9-4B81-4253-9EE4-B92209815E4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6899AFCE-C434-4469-97AC-ABE720A357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7E0DFAB-9CBF-4060-9DE1-D9AB2AFD420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8078366-B29C-4371-874D-BECCB1EDE9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DE008D64-8769-4A13-A8B0-89213457C7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2846D4F9-EC40-489A-9EF6-0F0CDD8671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84115676-20E5-452E-9398-C0FCB32FEA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8A621957-37E8-451F-BB84-5D6B03CF3A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DACCCD2F-2274-4BBF-9B5E-26E62490F5E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4E87762F-D0DE-4363-93FD-E9631AFBBD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9F47FEF-F06A-4C16-AA27-B960D19520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3FDF56CA-1BB6-415F-8D3E-30F26B40C50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7E6630A1-3217-4E63-9788-5A3260A582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770D5610-7B36-415F-8AA3-0D7759FDDF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C4F85022-0CE1-430D-8B1A-0F676F4AF0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31354BC8-A827-4AA1-96EE-6360E8C960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CDAC0527-948D-4011-BCD9-270E429784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1300D97D-2A0F-4304-89BE-766397C61AA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42C89D97-5330-4086-A830-182F7582A6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EDBD7367-EA95-40EB-90AC-465845C74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443E242C-FE1A-4A13-9D43-829B8B8272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67AC161D-718C-43E4-8F7D-7C294600C2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F86EC5E7-FE84-45D4-BFD1-55EE5102601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A9A41384-ABD9-4502-8CFB-550D9C9935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37B0BC74-BD29-4ACA-A07C-8C6038BBB52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E0421E2-5A11-418B-A32C-5886185281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16B33503-18E3-4A3B-933F-30D0EE5C1D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1B61DA4A-82CE-4AC1-9909-7C4700516D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F919C909-7E7B-4578-8E2C-DD61B8D44E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C86C93AE-A899-4040-AD7E-D8B434CAD82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490C13BE-1E9D-4E17-ACF7-96D3EFB833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1B37F1B8-B2B1-409C-B02E-1A55C22214F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58DB9BF9-338F-4628-BBFE-15C697F2009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47D45C16-7517-49A1-BBEC-89F21AA605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4E30B89E-B14C-4845-A5A1-9CCA44E6F13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B1F41D7C-DCA7-4481-A76A-48B66E72A1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136EFEF5-B92F-4400-AFC7-BFFD45243C8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39650283-94D1-4738-9FCE-D31753ACAD4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EB9232A0-B62C-4957-BCB3-870183FB924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85459AE-C704-4293-B5C4-69D2A60A38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0B73290C-EEC7-44A0-A8AD-EB70F8BD3D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AB61CA57-2FEB-4363-A188-ED7D346B82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425" name="Group 424">
            <a:extLst>
              <a:ext uri="{FF2B5EF4-FFF2-40B4-BE49-F238E27FC236}">
                <a16:creationId xmlns:a16="http://schemas.microsoft.com/office/drawing/2014/main" id="{7F6F524E-C752-4B7C-A9F0-3F00DFDB247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804892">
            <a:off x="5612564" y="3157613"/>
            <a:ext cx="2928062" cy="2544637"/>
            <a:chOff x="5281603" y="104899"/>
            <a:chExt cx="6910397" cy="6005491"/>
          </a:xfrm>
        </p:grpSpPr>
        <p:sp>
          <p:nvSpPr>
            <p:cNvPr id="426" name="Freeform 183">
              <a:extLst>
                <a:ext uri="{FF2B5EF4-FFF2-40B4-BE49-F238E27FC236}">
                  <a16:creationId xmlns:a16="http://schemas.microsoft.com/office/drawing/2014/main" id="{F6D4360C-5226-4CC2-A109-812DF510B8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7" name="Group 426">
              <a:extLst>
                <a:ext uri="{FF2B5EF4-FFF2-40B4-BE49-F238E27FC236}">
                  <a16:creationId xmlns:a16="http://schemas.microsoft.com/office/drawing/2014/main" id="{71143042-758C-43AF-A97C-B7D63B02718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428" name="Straight Connector 427">
                <a:extLst>
                  <a:ext uri="{FF2B5EF4-FFF2-40B4-BE49-F238E27FC236}">
                    <a16:creationId xmlns:a16="http://schemas.microsoft.com/office/drawing/2014/main" id="{EF45F6D5-0990-402B-86E4-3FFA333290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CA63F896-F673-4808-9847-3290BC521D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27B7CC0-2D7E-4864-83B9-BA7FC28EAD7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9C052304-DB27-476B-AFA8-BD7682F268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A92951F8-B9F3-4590-AFDE-59A8EACE8CC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1AB35A88-629B-4CF8-8E88-27B47B6E71D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FFECC77E-4526-4599-A8F7-D39D6BC1A9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AE4412F1-F32B-49C5-8970-F94CFEEF0A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5098ABEA-D561-45BC-8A01-FFA7460E34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FA9CD9D9-DEDB-486C-ADA4-B2B712EAA1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72FB09B0-0D8F-40F4-B2DE-A229EC8B18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7E5227CC-F30E-44CE-B06A-8CDF97E6ED4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0A7115AF-CB25-46A8-B470-FFB668CBB5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CDC4E23D-21D0-4FAF-A904-65688F78A17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BCEE73AD-62FE-49E3-996D-238B6EAD07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F44830C9-92A0-4D81-8480-68226E8337D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C122A750-9CA2-4958-AD1B-91D5D739FF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B1F19686-D816-4075-9BC2-E4792413F2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85B0CED0-2C33-4F23-86D6-D855082B974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54AD91B0-026C-43CB-A26E-0F4FE5795E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8A5A8161-CE5A-426A-8E7D-88FE124F043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3E1195E8-E9D6-4449-A1FC-C53993F128C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25C823AC-E3CF-4F0E-8C20-99CEBD7044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C4184468-B8BA-4EDD-9D1A-B7F67248CF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DB74EE2C-38D7-4587-B35B-CD2FAB7512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75D1F630-BE7A-4D3B-819B-FAFB4FAE02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F7AF57EB-EF82-42AC-BD04-C10F298FAA9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EDD9EB0-BB53-481D-B22A-4236C4FD1F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99690E1A-C081-4CF2-B888-74279CC425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E9AC17F0-0388-469A-ACAA-553993A8E3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ACB86715-ABC0-4431-8CCB-5379346A8E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5F8DB845-071D-4D84-B5C8-C0067F7296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C9580A67-EF5C-4713-A07A-34EA96CABB8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63DBBEE5-A19D-4D61-8ADB-B9CE891AD0E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9FDD44CF-315C-42FB-92C4-93920F28E77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C3C9E918-79D3-4512-93DE-1121C5E7B94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6E15671A-99FE-42DE-830A-BC8B7BE715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0D2234C8-E6B2-45CE-A80E-BBAAEF18EB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3BDB90FE-4EC8-43DA-931A-718213EBA4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07E986C7-23D3-4677-9FEA-3308535C3B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B53DB176-4CF0-49F5-8731-03DCE8656D1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06AA562-0996-4E32-AE2D-7CDC038D76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779EB801-B846-4FA2-ABF8-27EA46A9DB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AAF39C99-3F13-477F-B2EE-E326399BE2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BD47E02F-C783-4A07-9B56-04B17EE6AC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7DDD33B4-5EB7-44BE-B64C-67F21C81C31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1014B22-F4AF-4687-90A5-BEF3130855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AF9C0885-CCC4-4136-ADCF-59A1E72112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E0CED535-4BDA-46E5-BE57-BFC3FAEBF9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D4144031-5FC2-45C8-A55A-3ECF44AFB2F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24862D56-259E-408C-AD1F-CDEC7368AA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026B85E4-6653-4FFC-AFA8-A8D0C54F8A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741AF38F-97CD-44BE-A079-914577FF293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E5CD4DD-5DF6-4681-B1DF-5B0F20299C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15069975-2552-4DC3-A2FC-1AEA2158AB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DC918371-E870-4119-B051-C77893B28E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30E6C0C5-90B9-4DD2-B4A9-A738CCF39C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0B780211-574F-4D2A-BF67-4E4FBF04807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1BD8EA0D-272F-45D3-AD7D-14E2FCC7E3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85273A52-980C-40E2-8337-166300A2A50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36C02875-55F3-4482-AD70-2EE3FF82462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FB32E058-164C-44EE-B305-8D901B0FCB7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57736E96-8075-4F5E-8E5E-BDAC9FADA1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8FCD13A-FF10-415A-9FA9-B529680496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A9FB36D0-68BC-4789-BB30-F501D457377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33BB585D-96D0-4265-89EB-1A9C80C7B3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85E69DAA-05E3-4592-92D1-B85D8057AD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7A49CCBB-CE21-4AB8-A4CA-4A8AAC7C33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CADF9F91-32A1-4038-BB7A-828C84B2D86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B7B92E8A-F0BC-4D57-96B9-7C10643C75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9EFCB507-ED5F-4A0C-B49E-E8CF8A035A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D2CBD98E-005E-41DC-9A76-AA1F380609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8C4E4940-5B6C-4020-81FE-33DB69297D8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AB02739E-8E33-4A74-8252-80603F70C8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B0BCFE26-5D1E-42E9-839D-5726C56BE2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F6C8FD74-B3C0-46E5-BA47-52EFF95749C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0C86A344-DEC9-47F3-A90D-1960BC927BB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69CB55C8-87B2-4BE3-A6A2-D90000E3A3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507" name="Group 506">
            <a:extLst>
              <a:ext uri="{FF2B5EF4-FFF2-40B4-BE49-F238E27FC236}">
                <a16:creationId xmlns:a16="http://schemas.microsoft.com/office/drawing/2014/main" id="{6191F0AD-C720-4E9E-9B1A-9C8A537B8AE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643280" y="-580942"/>
            <a:ext cx="4662812" cy="4052224"/>
            <a:chOff x="5281603" y="104899"/>
            <a:chExt cx="6910397" cy="6005491"/>
          </a:xfrm>
        </p:grpSpPr>
        <p:sp>
          <p:nvSpPr>
            <p:cNvPr id="508" name="Freeform 17">
              <a:extLst>
                <a:ext uri="{FF2B5EF4-FFF2-40B4-BE49-F238E27FC236}">
                  <a16:creationId xmlns:a16="http://schemas.microsoft.com/office/drawing/2014/main" id="{BB5A9845-3ACA-4CDF-8F0E-F681D62A5D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9" name="Group 508">
              <a:extLst>
                <a:ext uri="{FF2B5EF4-FFF2-40B4-BE49-F238E27FC236}">
                  <a16:creationId xmlns:a16="http://schemas.microsoft.com/office/drawing/2014/main" id="{FC1F1F73-7ABC-4F79-A342-876B2D81E45C}"/>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510" name="Straight Connector 509">
                <a:extLst>
                  <a:ext uri="{FF2B5EF4-FFF2-40B4-BE49-F238E27FC236}">
                    <a16:creationId xmlns:a16="http://schemas.microsoft.com/office/drawing/2014/main" id="{066E07A7-A8B9-4A11-8B11-7CA574B7A1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16788C9C-03FD-4123-8B67-FB1E2CE47F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FB4DEE61-8FDF-435F-9A6B-90322E34FF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CEEAE353-6EB4-436E-9D9C-702B0EC2B7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88EA36F9-B6F3-407E-B6CD-BB2A79BD7D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F6014454-46D0-403C-A267-7E8AE36E18A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13C96F4A-ED2D-4A99-A9DC-453A7542796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1873097A-0FDE-47BA-B389-D16F6B0E01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6B6BC893-2000-4112-8529-C45A6B7E68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47597FF-250D-4A88-9BF2-28AAE8B548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08A8627F-6A72-426F-B60B-FBCEF8E27D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297EF6A1-1052-4DE5-BA8F-F7BCD2DDE1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5050F261-9C54-4EEE-B6B9-A233F107DD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18578ABE-40D8-44AC-9EC4-CE211E859A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C5537058-9800-4394-BC5D-65603E49676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8A54A785-F349-468B-B6B7-E4BC4BAEFFC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792D4DE-5135-462C-9AF3-72ECC55114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000BBF14-A6BD-44A2-BBB1-7D8E4A5463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9B59866-70A6-4217-91FD-6E56DD4C96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E92ACEF-0732-4B5A-A22F-4D2161889F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4D17BC3-65D0-46DE-B715-53DB58D595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FF06A701-0A1F-49FD-AA0B-346D447D9F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8A8694D1-7DCA-46FF-A89A-9133A61C660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77B12B06-3CC5-4F71-8EA3-FCA7A9CB700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C49F5517-E015-41C4-BC97-076F6BE9E9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B2C289BC-09CC-4C4C-8FDB-1E18F38D324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77C671B-653A-4E8C-A768-C0BBE506AD7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3700B49-038C-4F33-96A7-2829930640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7F032AD8-9069-4C43-9033-7BF0278F7DC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B85B7AAA-BB0B-46DC-9DA5-F6A50FA4B1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020430C3-CDA0-4859-8D85-9A4B37DF80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8D831F4E-9351-4E9B-89B7-467DB13F20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98748E92-CD47-476D-93AD-FDA8B0005B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980E8134-4223-4A47-9A01-40AE4E8133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744BDD2C-AD14-4FC1-8C82-D1669BECC0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64567A16-FCD6-4418-9574-3995B12B13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9AA58126-98FE-4C95-A09A-FBDFAA7973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54F61547-264D-4C69-AE76-89B5497FCC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9BB0AE43-ADA3-48EC-8CEA-B9A44A5C34C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315E9DE5-6616-4550-B31D-909339B238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A0B24BA-3A17-4ADB-AC89-50C89AB168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C60B08DF-39D4-4FED-8E90-1B8AF0C2B8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3A27FF-C8C7-415F-9BA4-8E64C342EA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9ABDA913-71FD-4826-927C-C0E8D41E20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57A6A8BD-D397-4213-AD6B-E4D0B599537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5E30D5A7-42E8-4972-8739-C9268D6426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A92936C1-14EB-472B-842F-9921DC2E12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64CD999-0C77-4E08-A169-75AF10E2A5D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65CCDBD0-7E08-4DA2-A8E7-C4B838EEA8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79216250-F15C-4EF0-BD96-02601887F7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DE8C460-09C8-4887-9A44-A6E05CEA29E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45BFC8C1-9B0D-40E6-A5A4-0EE6946FE1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5A4DEAB9-2D45-40F7-A115-534D3AE130E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044D516C-8603-4096-B89F-16E5D7D6CA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71F0C0B6-D1FF-4842-9D71-F9F360D564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F7C16E21-459A-46FA-B927-B9A9A35333A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9FC29217-CA19-4B46-86F5-1053515EB27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875C3DE-314B-45BE-8C23-EA9D452FDA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F85B899-F3C4-4556-854B-78F90C57AF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6FD381B4-0957-451B-98B0-5BA77C6E24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AD64D872-D788-4DA9-B4AE-2874D52F851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D89F8248-B8BD-4622-BE3A-DEDCFEDE584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28ADBAB7-EC82-4518-85AE-65119D1A81A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CE69525B-0F79-47DF-AF24-8527E1366D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B4877CF2-206E-4EB6-97BF-C9DA57033E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B577180A-D57A-4020-8F6F-F5DEE8CDC1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E60A6B6D-736D-4AF8-BD15-81CD7410EF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C1F97AB2-5AD8-4616-9F86-FE765143B86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ACA444D5-80DD-4760-B4EE-6C23CA4446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0515E3E-4E7F-4B1E-B9CF-E918852FD6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2038EA72-0798-4E79-B412-FA603E87F06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93E9084A-6F15-4DB1-AF7C-EE14898DF2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3D1A7182-8DB0-4A4A-A1EA-62B0955AF3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4A6A125-7133-4A58-91C2-E091460D86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4BFF675B-560B-4AB6-9EF0-489C47D9FA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616905A4-890A-41C7-85F7-3C064C8D32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354AD671-7BE2-460C-ADD8-00E4595D78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C9D949C4-C239-4981-B5FD-4022F48489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4" name="Picture 3">
            <a:extLst>
              <a:ext uri="{FF2B5EF4-FFF2-40B4-BE49-F238E27FC236}">
                <a16:creationId xmlns:a16="http://schemas.microsoft.com/office/drawing/2014/main" id="{53A82994-7490-FD4F-9548-F046D7045027}"/>
              </a:ext>
            </a:extLst>
          </p:cNvPr>
          <p:cNvPicPr>
            <a:picLocks noChangeAspect="1"/>
          </p:cNvPicPr>
          <p:nvPr/>
        </p:nvPicPr>
        <p:blipFill rotWithShape="1">
          <a:blip r:embed="rId3"/>
          <a:srcRect l="24088" r="12659" b="-5"/>
          <a:stretch/>
        </p:blipFill>
        <p:spPr>
          <a:xfrm>
            <a:off x="5675741" y="485876"/>
            <a:ext cx="1955786" cy="1955787"/>
          </a:xfrm>
          <a:custGeom>
            <a:avLst/>
            <a:gdLst>
              <a:gd name="connsiteX0" fmla="*/ 1425981 w 2851962"/>
              <a:gd name="connsiteY0" fmla="*/ 0 h 2851962"/>
              <a:gd name="connsiteX1" fmla="*/ 2851962 w 2851962"/>
              <a:gd name="connsiteY1" fmla="*/ 1425981 h 2851962"/>
              <a:gd name="connsiteX2" fmla="*/ 1425981 w 2851962"/>
              <a:gd name="connsiteY2" fmla="*/ 2851962 h 2851962"/>
              <a:gd name="connsiteX3" fmla="*/ 0 w 2851962"/>
              <a:gd name="connsiteY3" fmla="*/ 1425981 h 2851962"/>
              <a:gd name="connsiteX4" fmla="*/ 1425981 w 2851962"/>
              <a:gd name="connsiteY4" fmla="*/ 0 h 2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6" name="Picture 5">
            <a:extLst>
              <a:ext uri="{FF2B5EF4-FFF2-40B4-BE49-F238E27FC236}">
                <a16:creationId xmlns:a16="http://schemas.microsoft.com/office/drawing/2014/main" id="{6A981C51-0012-B649-A0EC-852144066C20}"/>
              </a:ext>
            </a:extLst>
          </p:cNvPr>
          <p:cNvPicPr>
            <a:picLocks noChangeAspect="1"/>
          </p:cNvPicPr>
          <p:nvPr/>
        </p:nvPicPr>
        <p:blipFill rotWithShape="1">
          <a:blip r:embed="rId4"/>
          <a:srcRect l="13909" r="11090" b="-1"/>
          <a:stretch/>
        </p:blipFill>
        <p:spPr>
          <a:xfrm>
            <a:off x="5998438" y="2732176"/>
            <a:ext cx="2902538" cy="2902537"/>
          </a:xfrm>
          <a:custGeom>
            <a:avLst/>
            <a:gdLst>
              <a:gd name="connsiteX0" fmla="*/ 1425981 w 2851962"/>
              <a:gd name="connsiteY0" fmla="*/ 0 h 2851962"/>
              <a:gd name="connsiteX1" fmla="*/ 2851962 w 2851962"/>
              <a:gd name="connsiteY1" fmla="*/ 1425981 h 2851962"/>
              <a:gd name="connsiteX2" fmla="*/ 1425981 w 2851962"/>
              <a:gd name="connsiteY2" fmla="*/ 2851962 h 2851962"/>
              <a:gd name="connsiteX3" fmla="*/ 0 w 2851962"/>
              <a:gd name="connsiteY3" fmla="*/ 1425981 h 2851962"/>
              <a:gd name="connsiteX4" fmla="*/ 1425981 w 2851962"/>
              <a:gd name="connsiteY4" fmla="*/ 0 h 2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256" name="Picture 255">
            <a:extLst>
              <a:ext uri="{FF2B5EF4-FFF2-40B4-BE49-F238E27FC236}">
                <a16:creationId xmlns:a16="http://schemas.microsoft.com/office/drawing/2014/main" id="{6CDDB78F-86D4-034E-B97C-0475DA1DC2EE}"/>
              </a:ext>
            </a:extLst>
          </p:cNvPr>
          <p:cNvPicPr>
            <a:picLocks noChangeAspect="1"/>
          </p:cNvPicPr>
          <p:nvPr/>
        </p:nvPicPr>
        <p:blipFill rotWithShape="1">
          <a:blip r:embed="rId5"/>
          <a:srcRect l="6488" r="8362" b="1"/>
          <a:stretch/>
        </p:blipFill>
        <p:spPr>
          <a:xfrm>
            <a:off x="8267683" y="2490"/>
            <a:ext cx="3920658" cy="3269097"/>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5" name="Picture 4">
            <a:extLst>
              <a:ext uri="{FF2B5EF4-FFF2-40B4-BE49-F238E27FC236}">
                <a16:creationId xmlns:a16="http://schemas.microsoft.com/office/drawing/2014/main" id="{356415E2-CD9A-9D4C-91A8-97D781B2EC63}"/>
              </a:ext>
            </a:extLst>
          </p:cNvPr>
          <p:cNvPicPr>
            <a:picLocks noChangeAspect="1"/>
          </p:cNvPicPr>
          <p:nvPr/>
        </p:nvPicPr>
        <p:blipFill rotWithShape="1">
          <a:blip r:embed="rId6"/>
          <a:srcRect l="4662" r="16935" b="-2"/>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501617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B736ED-85C7-9F47-82E0-18BE80A295B0}"/>
              </a:ext>
            </a:extLst>
          </p:cNvPr>
          <p:cNvSpPr>
            <a:spLocks noGrp="1"/>
          </p:cNvSpPr>
          <p:nvPr>
            <p:ph idx="1"/>
          </p:nvPr>
        </p:nvSpPr>
        <p:spPr/>
        <p:txBody>
          <a:bodyPr>
            <a:normAutofit/>
          </a:bodyPr>
          <a:lstStyle/>
          <a:p>
            <a:endParaRPr lang="en-US" sz="4000" dirty="0"/>
          </a:p>
          <a:p>
            <a:r>
              <a:rPr lang="en-US" altLang="zh-TW" sz="4000" dirty="0"/>
              <a:t>ICE</a:t>
            </a:r>
            <a:r>
              <a:rPr lang="zh-TW" altLang="en-US" sz="4000" dirty="0"/>
              <a:t> </a:t>
            </a:r>
            <a:r>
              <a:rPr lang="en-US" altLang="zh-TW" sz="4000" dirty="0"/>
              <a:t>MELT:</a:t>
            </a:r>
            <a:endParaRPr lang="en-US" sz="4000" dirty="0"/>
          </a:p>
          <a:p>
            <a:r>
              <a:rPr lang="en-US" altLang="zh-HK" sz="4000" dirty="0">
                <a:hlinkClick r:id="rId2"/>
              </a:rPr>
              <a:t>https://www.youtube.com/watch?v=VbiRNT_gWUQ</a:t>
            </a:r>
            <a:endParaRPr lang="en-US" altLang="zh-HK" sz="4000" dirty="0"/>
          </a:p>
          <a:p>
            <a:endParaRPr lang="en-US" sz="4000" dirty="0"/>
          </a:p>
        </p:txBody>
      </p:sp>
    </p:spTree>
    <p:extLst>
      <p:ext uri="{BB962C8B-B14F-4D97-AF65-F5344CB8AC3E}">
        <p14:creationId xmlns:p14="http://schemas.microsoft.com/office/powerpoint/2010/main" val="408417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7E56-8306-4D47-9090-ABDC4E92C36A}"/>
              </a:ext>
            </a:extLst>
          </p:cNvPr>
          <p:cNvSpPr>
            <a:spLocks noGrp="1"/>
          </p:cNvSpPr>
          <p:nvPr>
            <p:ph type="title"/>
          </p:nvPr>
        </p:nvSpPr>
        <p:spPr>
          <a:xfrm>
            <a:off x="685801" y="609600"/>
            <a:ext cx="6143423" cy="1456267"/>
          </a:xfrm>
        </p:spPr>
        <p:txBody>
          <a:bodyPr>
            <a:normAutofit/>
          </a:bodyPr>
          <a:lstStyle/>
          <a:p>
            <a:r>
              <a:rPr lang="en-US" altLang="zh-TW" dirty="0"/>
              <a:t>              The</a:t>
            </a:r>
            <a:r>
              <a:rPr lang="zh-TW" altLang="en-US" dirty="0"/>
              <a:t> </a:t>
            </a:r>
            <a:r>
              <a:rPr lang="en-US" altLang="zh-TW" dirty="0"/>
              <a:t>Maldives</a:t>
            </a:r>
            <a:endParaRPr lang="en-US" dirty="0"/>
          </a:p>
        </p:txBody>
      </p:sp>
      <p:sp>
        <p:nvSpPr>
          <p:cNvPr id="3" name="Content Placeholder 2">
            <a:extLst>
              <a:ext uri="{FF2B5EF4-FFF2-40B4-BE49-F238E27FC236}">
                <a16:creationId xmlns:a16="http://schemas.microsoft.com/office/drawing/2014/main" id="{500767E5-4D8C-5548-83AA-0AD4872D4B6D}"/>
              </a:ext>
            </a:extLst>
          </p:cNvPr>
          <p:cNvSpPr>
            <a:spLocks noGrp="1"/>
          </p:cNvSpPr>
          <p:nvPr>
            <p:ph idx="1"/>
          </p:nvPr>
        </p:nvSpPr>
        <p:spPr>
          <a:xfrm>
            <a:off x="685801" y="2142067"/>
            <a:ext cx="6143423" cy="3649133"/>
          </a:xfrm>
        </p:spPr>
        <p:txBody>
          <a:bodyPr>
            <a:normAutofit/>
          </a:bodyPr>
          <a:lstStyle/>
          <a:p>
            <a:r>
              <a:rPr lang="en-US" altLang="zh-TW" sz="3600" dirty="0"/>
              <a:t>It is the</a:t>
            </a:r>
            <a:r>
              <a:rPr lang="zh-TW" altLang="en-US" sz="3600" dirty="0"/>
              <a:t> </a:t>
            </a:r>
            <a:r>
              <a:rPr lang="en-US" altLang="zh-TW" sz="3600" dirty="0"/>
              <a:t>most</a:t>
            </a:r>
            <a:r>
              <a:rPr lang="zh-TW" altLang="en-US" sz="3600" dirty="0"/>
              <a:t> </a:t>
            </a:r>
            <a:r>
              <a:rPr lang="en-US" altLang="zh-TW" sz="3600" dirty="0"/>
              <a:t>popular</a:t>
            </a:r>
            <a:r>
              <a:rPr lang="zh-TW" altLang="en-US" sz="3600" dirty="0"/>
              <a:t> </a:t>
            </a:r>
            <a:r>
              <a:rPr lang="en-US" altLang="zh-TW" sz="3600" dirty="0"/>
              <a:t>tourist</a:t>
            </a:r>
            <a:r>
              <a:rPr lang="zh-TW" altLang="en-US" sz="3600" dirty="0"/>
              <a:t> </a:t>
            </a:r>
            <a:r>
              <a:rPr lang="en-US" altLang="zh-TW" sz="3600" dirty="0"/>
              <a:t>spot</a:t>
            </a:r>
            <a:r>
              <a:rPr lang="zh-TW" altLang="en-US" sz="3600" dirty="0"/>
              <a:t> </a:t>
            </a:r>
            <a:r>
              <a:rPr lang="en-US" altLang="zh-TW" sz="3600" dirty="0"/>
              <a:t>in</a:t>
            </a:r>
            <a:r>
              <a:rPr lang="zh-TW" altLang="en-US" sz="3600" dirty="0"/>
              <a:t> </a:t>
            </a:r>
            <a:r>
              <a:rPr lang="en-US" altLang="zh-TW" sz="3600" dirty="0"/>
              <a:t>the</a:t>
            </a:r>
            <a:r>
              <a:rPr lang="zh-TW" altLang="en-US" sz="3600" dirty="0"/>
              <a:t> </a:t>
            </a:r>
            <a:r>
              <a:rPr lang="en-US" altLang="zh-TW" sz="3600" dirty="0"/>
              <a:t>world</a:t>
            </a:r>
          </a:p>
          <a:p>
            <a:r>
              <a:rPr lang="en-US" altLang="zh-TW" sz="3600" dirty="0"/>
              <a:t>It’s</a:t>
            </a:r>
            <a:r>
              <a:rPr lang="zh-TW" altLang="en-US" sz="3600" dirty="0"/>
              <a:t> </a:t>
            </a:r>
            <a:r>
              <a:rPr lang="en-US" altLang="zh-TW" sz="3600" dirty="0"/>
              <a:t>likely</a:t>
            </a:r>
            <a:r>
              <a:rPr lang="zh-TW" altLang="en-US" sz="3600" dirty="0"/>
              <a:t> </a:t>
            </a:r>
            <a:r>
              <a:rPr lang="en-US" altLang="zh-TW" sz="3600" dirty="0"/>
              <a:t>to</a:t>
            </a:r>
            <a:r>
              <a:rPr lang="zh-TW" altLang="en-US" sz="3600" dirty="0"/>
              <a:t> </a:t>
            </a:r>
            <a:r>
              <a:rPr lang="en-US" altLang="zh-TW" sz="3600" dirty="0"/>
              <a:t>sink</a:t>
            </a:r>
            <a:r>
              <a:rPr lang="zh-TW" altLang="en-US" sz="3600" dirty="0"/>
              <a:t> </a:t>
            </a:r>
            <a:r>
              <a:rPr lang="en-US" altLang="zh-TW" sz="3600" dirty="0"/>
              <a:t>in</a:t>
            </a:r>
            <a:r>
              <a:rPr lang="zh-TW" altLang="en-US" sz="3600" dirty="0"/>
              <a:t> </a:t>
            </a:r>
            <a:r>
              <a:rPr lang="en-US" altLang="zh-TW" sz="3600" dirty="0"/>
              <a:t>50</a:t>
            </a:r>
            <a:r>
              <a:rPr lang="zh-TW" altLang="en-US" sz="3600" dirty="0"/>
              <a:t> </a:t>
            </a:r>
            <a:r>
              <a:rPr lang="en-US" altLang="zh-TW" sz="3600" dirty="0"/>
              <a:t>years,</a:t>
            </a:r>
            <a:r>
              <a:rPr lang="zh-TW" altLang="en-US" sz="3600" dirty="0"/>
              <a:t> </a:t>
            </a:r>
            <a:r>
              <a:rPr lang="en-US" altLang="zh-TW" sz="3600" dirty="0"/>
              <a:t>because the melting</a:t>
            </a:r>
            <a:r>
              <a:rPr lang="zh-TW" altLang="en-US" sz="3600" dirty="0"/>
              <a:t> </a:t>
            </a:r>
            <a:r>
              <a:rPr lang="en-US" altLang="zh-TW" sz="3600" dirty="0"/>
              <a:t>ice has</a:t>
            </a:r>
            <a:r>
              <a:rPr lang="zh-TW" altLang="en-US" sz="3600" dirty="0"/>
              <a:t> </a:t>
            </a:r>
            <a:r>
              <a:rPr lang="en-US" altLang="zh-TW" sz="3600" dirty="0"/>
              <a:t>led to the rise</a:t>
            </a:r>
            <a:r>
              <a:rPr lang="zh-TW" altLang="en-US" sz="3600" dirty="0"/>
              <a:t> </a:t>
            </a:r>
            <a:r>
              <a:rPr lang="en-US" altLang="zh-TW" sz="3600" dirty="0"/>
              <a:t>of</a:t>
            </a:r>
            <a:r>
              <a:rPr lang="zh-TW" altLang="en-US" sz="3600" dirty="0"/>
              <a:t> </a:t>
            </a:r>
            <a:r>
              <a:rPr lang="en-US" altLang="zh-TW" sz="3600" dirty="0"/>
              <a:t>water</a:t>
            </a:r>
            <a:r>
              <a:rPr lang="zh-TW" altLang="en-US" sz="3600" dirty="0"/>
              <a:t> </a:t>
            </a:r>
            <a:r>
              <a:rPr lang="en-US" altLang="zh-TW" sz="3600" dirty="0"/>
              <a:t>level</a:t>
            </a:r>
          </a:p>
        </p:txBody>
      </p:sp>
      <p:pic>
        <p:nvPicPr>
          <p:cNvPr id="4" name="Picture 3">
            <a:extLst>
              <a:ext uri="{FF2B5EF4-FFF2-40B4-BE49-F238E27FC236}">
                <a16:creationId xmlns:a16="http://schemas.microsoft.com/office/drawing/2014/main" id="{78699203-15BE-E44C-A22A-11B7D15B650E}"/>
              </a:ext>
            </a:extLst>
          </p:cNvPr>
          <p:cNvPicPr>
            <a:picLocks noChangeAspect="1"/>
          </p:cNvPicPr>
          <p:nvPr/>
        </p:nvPicPr>
        <p:blipFill rotWithShape="1">
          <a:blip r:embed="rId3"/>
          <a:srcRect l="12396" r="13152"/>
          <a:stretch/>
        </p:blipFill>
        <p:spPr>
          <a:xfrm>
            <a:off x="8729663" y="4013876"/>
            <a:ext cx="3461436" cy="2847670"/>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1" name="Group 10">
            <a:extLst>
              <a:ext uri="{FF2B5EF4-FFF2-40B4-BE49-F238E27FC236}">
                <a16:creationId xmlns:a16="http://schemas.microsoft.com/office/drawing/2014/main" id="{58B25CAD-A790-499A-926B-116E10915E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2"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41DCF14-C3EC-4A84-9BCB-CE737430638C}"/>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4" name="Straight Connector 13">
                <a:extLst>
                  <a:ext uri="{FF2B5EF4-FFF2-40B4-BE49-F238E27FC236}">
                    <a16:creationId xmlns:a16="http://schemas.microsoft.com/office/drawing/2014/main" id="{323473CE-82AD-4D8D-A232-68772F8249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67ADA3-E620-4348-8071-F9721E422B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1526D8-6171-42B9-BB1D-D4EBD07C93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18272C-9574-485F-8DBA-E779254B6C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4CAA3E-D915-4597-85D4-DF416AF539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49FF6F-6DEA-46A3-A01C-82BD294181C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53F97E-C428-43BB-903E-E63D7A05DE1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4EE22F-D9F6-499B-8595-2CA950937EB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8804-7127-47FC-8A02-C6E2FD0D7A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A35C24-2BAE-4314-BBF5-81A17F92E1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A33BF9-E8C7-47A3-BFF6-5419153F723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707F62-2F29-4FF0-A976-55E19960036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9DB8BF-BBA2-4465-8B80-B354B3A5BA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237BA7-462C-4ABE-B089-4C8938F821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4D5F33-8377-427F-B4D1-8B783BF48EF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114C18-86CF-412F-81BD-4856E83CDB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F1CFD5-877F-4D23-9186-ABBE6060582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718FB9-83BB-4BFB-ACF6-7D0A681BB7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B007F5-E4FE-4A8F-813F-CC2740BD2EF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345DFB-742B-4F09-B75A-05377FD401E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4845AC-E70E-40A2-9491-05B2DBB92D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111F64-514D-4447-86EB-D6654552481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0169F1-F2D1-4726-8423-DBB5FE07145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F80247-CF53-4374-81E2-475BDD5210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5F5D72-947B-414E-8FDD-BBA2BCB95B7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AECE77-F2AF-4FCA-9C0E-A3E154EF49E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57807F-7199-418E-A0A9-B64105ECD23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4400BB-9AFD-4FE0-890E-888B089C261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161EE8-5F23-490A-9728-F35D68DF90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F4E71C7-716A-43DB-8B25-45D376E5D1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CC85AEA-CCD1-4DF7-8916-0F72027ED7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135A1AE-41A5-4D62-8EDA-7E2AE30EF6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CFD903-54FF-40B5-8645-48F3E463AE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0B0D3E-699D-4045-9BD5-B4CF69C20B2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30A3E5-50DB-4A25-A497-A9AABF4CD8A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B0E32C-6B1D-4061-8FE9-49FE8F48E2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933DD09-EE89-4852-AAB4-7C42FEB01C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11394FF-3D41-4AC3-BF43-D84C4453F97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E419255-A9D6-42DD-A394-F5330A6F367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92B858-83FE-42E7-B526-734880D077C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C09C3A-8718-4FF6-89BE-385091356D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ACA67A3-5C58-4B01-9A72-136D48845E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479D8B-24CE-4B25-A4B4-1D411A4502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BF48C75-7374-42F2-A159-526789C343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09A4AF-4DE5-4BEA-9D5A-A5236E9AF3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EF6033-DAB6-40AE-904A-9B445DBD6E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6FAF6D3-9004-48E4-9A1F-BF36CEF7C76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5BF9CAE-C7FC-4A40-83EC-8D4FA543E0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9D1F7A5-8E54-4E36-9FBB-68F82877C24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E9B55B9-3B64-43D0-B20B-63D1E69CE3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D5DB75D-0B80-49D5-ABF8-FB393DC83B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3F5F929-EAAF-471A-9E35-6DCDC3566C8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C2BEB3-0299-4A25-830D-6E2DF9FDC8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4E342A0-615D-466D-9404-CA8BBCEEFC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BDFFE1C-1E19-4EF4-A1B2-204A04E341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31123C-8680-4E7A-AF54-969919D30C5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1F0F71-5F67-496A-85EC-C8272FC6DE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E0D13E-74B4-46D8-9CEB-993A9B02BBA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BC0AC4E-E40A-4D25-B178-B28024D5DB1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143B7E6-35F6-4AAF-B75E-D0E3B1CC3B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DAAF768-2A67-4FCC-B682-7B14D46993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5A9193-6968-40A2-9E95-40B9A300A1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F665EA-A27F-453A-9F57-4D4B9CE646D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F6B94B3-C73B-4B26-A066-A4A6EB69207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C87A408-F5B1-4397-9A9F-65844D7EFB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9AC2E82-FE6E-420B-9AB8-7939E196CE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AE5E1C4-5F11-44DF-9A63-A3AB706FCC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236581D-1127-4822-B364-203311850BD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F6AFBC9-9C55-4BB4-8DD3-CBFB9D95967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312F76C-C542-4FF1-88A9-12DED608E7B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C1AEC1F-364C-4A2C-8798-18571170F7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960AF63-51EE-4474-9693-18C3FFC5F54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E186998-8FFC-4B8E-9664-A3EB3DA93F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0B2A7C-644E-4B02-8949-68AC413D14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923CE8B-E88E-4585-A698-30BB686DFED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1148CFA-ECD4-4847-91CE-7E8206F840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FAB4226-9991-4F5E-B43B-D873A909D2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8548911-9FE4-446D-BD3E-DC72AEF2D6D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3" name="Group 92">
            <a:extLst>
              <a:ext uri="{FF2B5EF4-FFF2-40B4-BE49-F238E27FC236}">
                <a16:creationId xmlns:a16="http://schemas.microsoft.com/office/drawing/2014/main" id="{811B40AE-63DC-41CA-B0D1-EF99F055F5E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4"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40A0BDF4-301A-4EE4-A77D-BD245F18EEAC}"/>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6" name="Straight Connector 95">
                <a:extLst>
                  <a:ext uri="{FF2B5EF4-FFF2-40B4-BE49-F238E27FC236}">
                    <a16:creationId xmlns:a16="http://schemas.microsoft.com/office/drawing/2014/main" id="{C4924D57-94BA-40F5-BF53-9B23F7213F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14F8BCB-338A-49F5-BB9D-626C7A0CC9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EFC0D9E-285A-4D86-8A71-B985BA83353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7015B3C-B28A-40F0-B53A-91B3B9C5FA7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DFD7530-F83D-4D23-9B1F-F8DA8CD5AF9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DC34F9A-64D4-48B5-8E5A-ED0E339253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ED77B99-47E0-4D0B-B185-7F5E1B61C0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9C835-22F6-4E14-9BBE-11DD233346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2419A0-4AA5-4985-B606-94268DE415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503FA27-7544-400B-8706-FE12A9B316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404C57-DD6C-454E-BE13-90369095B13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ABEA11C-C6F5-4FAB-9F3F-384EF23D6C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CAEDBBC-2C01-496B-929B-849F1CB534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894D4ED-61CE-46A2-9092-A00B9E8377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C5D0262-1B14-45D6-937F-B6D6A915DC3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C7684CB-4F98-4EC9-A35B-1E903CEE667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C25B956-861C-47EE-9D4D-E31C24538EF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DD61AAC-D277-4D2E-AB51-8DDB489040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A4BA2A9-697F-45E1-8363-5E61A4207E9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D517C0E-A6EE-4A86-9F4C-434CD71915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8C170BA-831C-4BA4-A286-65E66E9C46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EAA6EC5-E2BD-492B-9A8B-C27A76AC6C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485DB25-AEEB-4180-9A14-2CEB267D4F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7A4361-79A5-47AA-98FE-01640EE424C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672975E-CAD3-46F3-BDA2-902C8237DC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679262-AA08-4D50-AB3F-E6F9B4D1D8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1E32D5A-0C93-4E13-B049-914A2F1D29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41EC8F6-AF84-43B6-9400-F73F6FBADE5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75F074A-16C0-4748-BD13-64A7C32F6A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CB3D608-CA7C-470E-9AAA-8389005F536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AB4FD7D-4E8A-4455-933E-99E52E0B49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416DF40-A568-431F-B63F-C32A9175B8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B25E07C-A0EC-4DCF-88EC-51BB5C3FC34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6C7DC41-3ADA-4989-AE2A-0F8D9DFCC9E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AE2AB88-5EAC-41EC-98BF-FACD6A2115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4E0B17E-9282-4983-AEB1-2B123998A33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86E83F1-9CCB-448B-89C9-F55B273BFC0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621D911-2A84-468C-9244-743E3E18D73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29971DC-3B38-4403-ABC9-880A06EBAC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2D65D61-4C71-4851-B377-83369B3889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04A736D-4A39-4E06-B7A7-2217CEB4EC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3B1531E-B3AC-480D-A8CD-836E8C1788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F076B49-2AA3-4C05-9E50-CFF9137184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E506FE5-22A7-42E7-BEB9-5442E79184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634CEF-DD74-4EC0-B7F4-3884BAF1066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4AD2728-E4B9-487D-A682-5E21DD15BB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422CD3C-92C4-473C-9E31-85A594F6BE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1509C2B-9D23-4008-B6A1-2407688209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07ACD51-E44F-4AF8-8F61-F276D71343F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F5BDAF9-2B69-4209-BE1F-6C5D8A1DFF7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DA27782-8E1F-422F-B106-31C0E1216D5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E8A221D-84EC-47C2-A895-8253858153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08A0E1C-6626-4DD8-83BE-E83E2DFC84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360D67F-521C-4D9A-B2B1-392386EA51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29669A1-CC36-41F4-B0F1-B720DB9894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DC3ADA6-152F-4D7B-9ABD-30DC8F7A25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F6CA5EE-56FA-4EF7-9EC7-BC3FB217ED9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3F9222-217B-48EB-8878-EC0B32E322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48B9A73-A26B-43DB-9BB2-5658871FEA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DF9DD53-6F04-4203-B61A-240676B7FD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1065752-DE28-425C-8987-168FE9F510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B78A37C-B329-45F9-AF83-26D5CD82654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B70B126-9812-487A-AB78-CBCB1B32D76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2A622F7-EC16-4F46-83B7-7A7DBCF99A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607D488-F3A1-4FF6-9C5C-B4C1E147A2C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DD48CAD-8E9A-434C-9F7E-6031DA9A6A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70B9979-DEC4-48B9-9462-E3631AC96A9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DB15ACD-534F-474C-8B1A-8F5B94AEFD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DFFE368-637C-4309-ABAC-BDCED29B6B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D3E8255-AD5A-48F8-B948-7BF97DBEE7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84682BD-D253-4704-BB29-6D9C7D3006A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4113DE4-AE89-4F45-9B12-61B04E3E78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437CF76-AF2F-46BC-9579-872625F1AB7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AF2AF364-8140-40A5-9AC8-00C03DA479C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FBA166C-DB92-475D-B0D3-1F7EB2B81A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83F60B4-E774-4D4F-BC7C-A171BB6174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F18C06C-0984-4FAA-952A-9CBFC0F95C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DE44802-FF06-46DC-9F7E-D2A329BB29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6" name="Picture 5">
            <a:extLst>
              <a:ext uri="{FF2B5EF4-FFF2-40B4-BE49-F238E27FC236}">
                <a16:creationId xmlns:a16="http://schemas.microsoft.com/office/drawing/2014/main" id="{A2B0E457-C992-1543-BA7D-FCC892254E40}"/>
              </a:ext>
            </a:extLst>
          </p:cNvPr>
          <p:cNvPicPr>
            <a:picLocks noChangeAspect="1"/>
          </p:cNvPicPr>
          <p:nvPr/>
        </p:nvPicPr>
        <p:blipFill rotWithShape="1">
          <a:blip r:embed="rId4"/>
          <a:srcRect l="12657" r="15683" b="-1"/>
          <a:stretch/>
        </p:blipFill>
        <p:spPr>
          <a:xfrm>
            <a:off x="7848521" y="-3864"/>
            <a:ext cx="4367992" cy="3642090"/>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184835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2E12-C471-E648-98F1-A3DA63395467}"/>
              </a:ext>
            </a:extLst>
          </p:cNvPr>
          <p:cNvSpPr>
            <a:spLocks noGrp="1"/>
          </p:cNvSpPr>
          <p:nvPr>
            <p:ph type="title"/>
          </p:nvPr>
        </p:nvSpPr>
        <p:spPr>
          <a:xfrm>
            <a:off x="6717279" y="1030289"/>
            <a:ext cx="4780663" cy="1035578"/>
          </a:xfrm>
        </p:spPr>
        <p:txBody>
          <a:bodyPr>
            <a:normAutofit/>
          </a:bodyPr>
          <a:lstStyle/>
          <a:p>
            <a:r>
              <a:rPr lang="en-US" altLang="zh-TW" sz="3600"/>
              <a:t>Solutions</a:t>
            </a:r>
            <a:endParaRPr lang="en-US" sz="3600"/>
          </a:p>
        </p:txBody>
      </p:sp>
      <p:sp>
        <p:nvSpPr>
          <p:cNvPr id="12" name="Rounded Rectangle 20">
            <a:extLst>
              <a:ext uri="{FF2B5EF4-FFF2-40B4-BE49-F238E27FC236}">
                <a16:creationId xmlns:a16="http://schemas.microsoft.com/office/drawing/2014/main" id="{239509F9-055B-4BE9-9F36-8EDE42022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661" y="639097"/>
            <a:ext cx="5433751" cy="5575438"/>
          </a:xfrm>
          <a:prstGeom prst="roundRect">
            <a:avLst>
              <a:gd name="adj" fmla="val 3449"/>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9F2BEA-E2D4-6544-A252-32CDA9322F0C}"/>
              </a:ext>
            </a:extLst>
          </p:cNvPr>
          <p:cNvPicPr>
            <a:picLocks noChangeAspect="1"/>
          </p:cNvPicPr>
          <p:nvPr/>
        </p:nvPicPr>
        <p:blipFill>
          <a:blip r:embed="rId3"/>
          <a:stretch>
            <a:fillRect/>
          </a:stretch>
        </p:blipFill>
        <p:spPr>
          <a:xfrm>
            <a:off x="860998" y="733077"/>
            <a:ext cx="2373349" cy="2058881"/>
          </a:xfrm>
          <a:prstGeom prst="roundRect">
            <a:avLst>
              <a:gd name="adj" fmla="val 4207"/>
            </a:avLst>
          </a:prstGeom>
          <a:ln w="50800" cap="sq" cmpd="dbl">
            <a:noFill/>
            <a:miter lim="800000"/>
          </a:ln>
          <a:effectLst/>
        </p:spPr>
      </p:pic>
      <p:pic>
        <p:nvPicPr>
          <p:cNvPr id="5" name="Picture 4">
            <a:extLst>
              <a:ext uri="{FF2B5EF4-FFF2-40B4-BE49-F238E27FC236}">
                <a16:creationId xmlns:a16="http://schemas.microsoft.com/office/drawing/2014/main" id="{4BF53185-5CBB-6040-AC90-8CA982BDC9BC}"/>
              </a:ext>
            </a:extLst>
          </p:cNvPr>
          <p:cNvPicPr>
            <a:picLocks noChangeAspect="1"/>
          </p:cNvPicPr>
          <p:nvPr/>
        </p:nvPicPr>
        <p:blipFill>
          <a:blip r:embed="rId4"/>
          <a:stretch>
            <a:fillRect/>
          </a:stretch>
        </p:blipFill>
        <p:spPr>
          <a:xfrm>
            <a:off x="3507520" y="733077"/>
            <a:ext cx="2401027" cy="2058881"/>
          </a:xfrm>
          <a:prstGeom prst="roundRect">
            <a:avLst>
              <a:gd name="adj" fmla="val 4207"/>
            </a:avLst>
          </a:prstGeom>
          <a:ln w="50800" cap="sq" cmpd="dbl">
            <a:noFill/>
            <a:miter lim="800000"/>
          </a:ln>
          <a:effectLst/>
        </p:spPr>
      </p:pic>
      <p:pic>
        <p:nvPicPr>
          <p:cNvPr id="6" name="Picture 5">
            <a:extLst>
              <a:ext uri="{FF2B5EF4-FFF2-40B4-BE49-F238E27FC236}">
                <a16:creationId xmlns:a16="http://schemas.microsoft.com/office/drawing/2014/main" id="{8F1128A3-D64E-6149-BB43-288AF9E87934}"/>
              </a:ext>
            </a:extLst>
          </p:cNvPr>
          <p:cNvPicPr>
            <a:picLocks noChangeAspect="1"/>
          </p:cNvPicPr>
          <p:nvPr/>
        </p:nvPicPr>
        <p:blipFill>
          <a:blip r:embed="rId5"/>
          <a:stretch>
            <a:fillRect/>
          </a:stretch>
        </p:blipFill>
        <p:spPr>
          <a:xfrm>
            <a:off x="806731" y="2906257"/>
            <a:ext cx="5142878" cy="3214299"/>
          </a:xfrm>
          <a:prstGeom prst="roundRect">
            <a:avLst>
              <a:gd name="adj" fmla="val 4528"/>
            </a:avLst>
          </a:prstGeom>
          <a:ln w="50800" cap="sq" cmpd="dbl">
            <a:noFill/>
            <a:miter lim="800000"/>
          </a:ln>
          <a:effectLst/>
        </p:spPr>
      </p:pic>
      <p:sp>
        <p:nvSpPr>
          <p:cNvPr id="3" name="Content Placeholder 2">
            <a:extLst>
              <a:ext uri="{FF2B5EF4-FFF2-40B4-BE49-F238E27FC236}">
                <a16:creationId xmlns:a16="http://schemas.microsoft.com/office/drawing/2014/main" id="{FD399B67-8F9C-B04E-9460-D68729BD5ABC}"/>
              </a:ext>
            </a:extLst>
          </p:cNvPr>
          <p:cNvSpPr>
            <a:spLocks noGrp="1"/>
          </p:cNvSpPr>
          <p:nvPr>
            <p:ph idx="1"/>
          </p:nvPr>
        </p:nvSpPr>
        <p:spPr>
          <a:xfrm>
            <a:off x="6717279" y="2142067"/>
            <a:ext cx="4780663" cy="4593270"/>
          </a:xfrm>
        </p:spPr>
        <p:txBody>
          <a:bodyPr>
            <a:normAutofit fontScale="92500"/>
          </a:bodyPr>
          <a:lstStyle/>
          <a:p>
            <a:r>
              <a:rPr lang="en-US" altLang="zh-TW" sz="3200" dirty="0"/>
              <a:t>Reduce</a:t>
            </a:r>
            <a:r>
              <a:rPr lang="zh-TW" altLang="en-US" sz="3200" dirty="0"/>
              <a:t> </a:t>
            </a:r>
            <a:r>
              <a:rPr lang="en-US" altLang="zh-TW" sz="3200" dirty="0"/>
              <a:t>the</a:t>
            </a:r>
            <a:r>
              <a:rPr lang="zh-TW" altLang="en-US" sz="3200" dirty="0"/>
              <a:t> </a:t>
            </a:r>
            <a:r>
              <a:rPr lang="en-US" altLang="zh-TW" sz="3200" dirty="0"/>
              <a:t>use</a:t>
            </a:r>
            <a:r>
              <a:rPr lang="zh-TW" altLang="en-US" sz="3200" dirty="0"/>
              <a:t> </a:t>
            </a:r>
            <a:r>
              <a:rPr lang="en-US" altLang="zh-TW" sz="3200" dirty="0"/>
              <a:t>of</a:t>
            </a:r>
            <a:r>
              <a:rPr lang="zh-TW" altLang="en-US" sz="3200" dirty="0"/>
              <a:t> </a:t>
            </a:r>
            <a:r>
              <a:rPr lang="en-US" sz="3200" dirty="0"/>
              <a:t>air-conditioner or electric  devices</a:t>
            </a:r>
          </a:p>
          <a:p>
            <a:r>
              <a:rPr lang="en-US" altLang="zh-TW" sz="3200" dirty="0"/>
              <a:t>Take</a:t>
            </a:r>
            <a:r>
              <a:rPr lang="zh-TW" altLang="en-US" sz="3200" dirty="0"/>
              <a:t> </a:t>
            </a:r>
            <a:r>
              <a:rPr lang="en-US" sz="3200" dirty="0"/>
              <a:t>public  transportation instead of </a:t>
            </a:r>
            <a:r>
              <a:rPr lang="en-US" altLang="zh-TW" sz="3200" dirty="0"/>
              <a:t>private</a:t>
            </a:r>
            <a:r>
              <a:rPr lang="en-US" sz="3200" dirty="0"/>
              <a:t> </a:t>
            </a:r>
            <a:r>
              <a:rPr lang="en-US" altLang="zh-TW" sz="3200" dirty="0"/>
              <a:t>vehicles</a:t>
            </a:r>
            <a:endParaRPr lang="en-US" sz="3200" dirty="0"/>
          </a:p>
          <a:p>
            <a:r>
              <a:rPr lang="en-US" sz="3200" dirty="0"/>
              <a:t>Bring your own water bottle</a:t>
            </a:r>
            <a:r>
              <a:rPr lang="zh-TW" altLang="en-US" sz="3200" dirty="0"/>
              <a:t> </a:t>
            </a:r>
            <a:r>
              <a:rPr lang="en-US" altLang="zh-TW" sz="3200" dirty="0"/>
              <a:t>or</a:t>
            </a:r>
            <a:r>
              <a:rPr lang="zh-TW" altLang="en-US" sz="3200" dirty="0"/>
              <a:t> </a:t>
            </a:r>
            <a:r>
              <a:rPr lang="en-US" altLang="zh-TW" sz="3200" dirty="0"/>
              <a:t>shopping</a:t>
            </a:r>
            <a:r>
              <a:rPr lang="zh-TW" altLang="en-US" sz="3200" dirty="0"/>
              <a:t> </a:t>
            </a:r>
            <a:r>
              <a:rPr lang="en-US" altLang="zh-TW" sz="3200" dirty="0"/>
              <a:t>bags</a:t>
            </a:r>
            <a:r>
              <a:rPr lang="zh-TW" altLang="en-US" sz="3200" dirty="0"/>
              <a:t> </a:t>
            </a:r>
            <a:r>
              <a:rPr lang="en-US" sz="3200" dirty="0"/>
              <a:t> </a:t>
            </a:r>
            <a:r>
              <a:rPr lang="en-US" altLang="zh-TW" sz="3200" dirty="0"/>
              <a:t>instead</a:t>
            </a:r>
            <a:r>
              <a:rPr lang="zh-TW" altLang="en-US" sz="3200" dirty="0"/>
              <a:t> </a:t>
            </a:r>
            <a:r>
              <a:rPr lang="en-US" altLang="zh-TW" sz="3200" dirty="0"/>
              <a:t>of</a:t>
            </a:r>
            <a:r>
              <a:rPr lang="zh-TW" altLang="en-US" sz="3200" dirty="0"/>
              <a:t> </a:t>
            </a:r>
            <a:r>
              <a:rPr lang="en-US" altLang="zh-TW" sz="3200" dirty="0"/>
              <a:t>using</a:t>
            </a:r>
            <a:r>
              <a:rPr lang="zh-TW" altLang="en-US" sz="3200" dirty="0"/>
              <a:t> </a:t>
            </a:r>
            <a:r>
              <a:rPr lang="en-US" altLang="zh-TW" sz="3200" dirty="0"/>
              <a:t>the</a:t>
            </a:r>
            <a:r>
              <a:rPr lang="zh-TW" altLang="en-US" sz="3200" dirty="0"/>
              <a:t> </a:t>
            </a:r>
            <a:r>
              <a:rPr lang="en-US" altLang="zh-TW" sz="3200" dirty="0"/>
              <a:t>plastic</a:t>
            </a:r>
            <a:r>
              <a:rPr lang="zh-TW" altLang="en-US" sz="3200" dirty="0"/>
              <a:t> </a:t>
            </a:r>
            <a:r>
              <a:rPr lang="en-US" altLang="zh-TW" sz="3200" dirty="0"/>
              <a:t>ones</a:t>
            </a:r>
            <a:endParaRPr lang="en-US" sz="3200" dirty="0"/>
          </a:p>
          <a:p>
            <a:endParaRPr lang="en-US" sz="1800" dirty="0"/>
          </a:p>
        </p:txBody>
      </p:sp>
    </p:spTree>
    <p:extLst>
      <p:ext uri="{BB962C8B-B14F-4D97-AF65-F5344CB8AC3E}">
        <p14:creationId xmlns:p14="http://schemas.microsoft.com/office/powerpoint/2010/main" val="38296315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28</TotalTime>
  <Words>291</Words>
  <Application>Microsoft Office PowerPoint</Application>
  <PresentationFormat>寬螢幕</PresentationFormat>
  <Paragraphs>36</Paragraphs>
  <Slides>10</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10</vt:i4>
      </vt:variant>
    </vt:vector>
  </HeadingPairs>
  <TitlesOfParts>
    <vt:vector size="16" baseType="lpstr">
      <vt:lpstr>新細明體</vt:lpstr>
      <vt:lpstr>Arial</vt:lpstr>
      <vt:lpstr>Calibri</vt:lpstr>
      <vt:lpstr>Calibri Light</vt:lpstr>
      <vt:lpstr>Cooper Black</vt:lpstr>
      <vt:lpstr>Celestial</vt:lpstr>
      <vt:lpstr>Environmental crisis </vt:lpstr>
      <vt:lpstr>PowerPoint 簡報</vt:lpstr>
      <vt:lpstr>PowerPoint 簡報</vt:lpstr>
      <vt:lpstr>The future of the polar bears </vt:lpstr>
      <vt:lpstr>The information of ice melt </vt:lpstr>
      <vt:lpstr>Cause of Ice melt: global warming</vt:lpstr>
      <vt:lpstr>PowerPoint 簡報</vt:lpstr>
      <vt:lpstr>              The Maldives</vt:lpstr>
      <vt:lpstr>Solutions</vt:lpstr>
      <vt:lpstr>Thank you for listening. Let’s save our planet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crisis </dc:title>
  <dc:creator>SIU Yan Ho</dc:creator>
  <cp:lastModifiedBy>Bruce Chow</cp:lastModifiedBy>
  <cp:revision>7</cp:revision>
  <dcterms:created xsi:type="dcterms:W3CDTF">2019-10-15T07:57:20Z</dcterms:created>
  <dcterms:modified xsi:type="dcterms:W3CDTF">2019-10-16T10:30:28Z</dcterms:modified>
</cp:coreProperties>
</file>